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8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81" d="100"/>
          <a:sy n="81" d="100"/>
        </p:scale>
        <p:origin x="-10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ABC8DFC-990E-4946-ACD8-D44F4F36B10D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DCC4750-80A4-43B8-BB22-645511BF1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493B-92D0-42FB-AF97-CD845DD9708C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F9977-D5DD-4D1A-B722-8415566AD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750CB-59D5-458D-9851-E875D841A57D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4023-07FE-49EA-BFD8-78F385DE2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81A6D0-3D84-472E-AA69-AB615070C5AD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4487-D8F4-47D0-B0D0-3FD0323C9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0EC81C8-C654-44DD-B140-E5FF2635F956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4EC8F09-97E2-4FE3-B145-751C32ABF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494342-8DE5-4EDF-A058-E5612FD64281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BD9804-5887-4EB9-B1EE-4EF2905F4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C1195C-AA96-4830-95CA-FA666DE43AD5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63607D-07AA-4725-9D75-1331981F7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764794-AB91-4255-9B75-C93913D8D293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10E56C-706D-47AD-96DE-D46643D84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E7251-DB89-4E4C-858C-2BD50031B4E3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5833-579A-4B78-838B-6FF61744D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BAA6EBF-6A2A-4EFA-885D-0E6D849CCF30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5D9B1CC-EDA9-47F7-A5E1-76ABA8B87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221F10D-F191-4EE6-BD7B-CCEF9DC78020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36EA985-F001-4D8D-A507-A2A274C8D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C55419E-EB12-421B-8DE2-B5BB64F4FBC9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D68AD23-15E8-4F85-A299-463BD84E6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699" r:id="rId7"/>
    <p:sldLayoutId id="2147483708" r:id="rId8"/>
    <p:sldLayoutId id="2147483709" r:id="rId9"/>
    <p:sldLayoutId id="2147483700" r:id="rId10"/>
    <p:sldLayoutId id="2147483701" r:id="rId11"/>
  </p:sldLayoutIdLst>
  <p:txStyles>
    <p:titleStyle>
      <a:lvl1pPr marL="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C0F7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2pPr>
      <a:lvl3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3pPr>
      <a:lvl4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4pPr>
      <a:lvl5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El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Pretérito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Spanish 2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Sra. Kimbrough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-ZAR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13255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Verbs that end in –</a:t>
            </a:r>
            <a:r>
              <a:rPr lang="en-US" dirty="0" err="1" smtClean="0"/>
              <a:t>zar</a:t>
            </a:r>
            <a:r>
              <a:rPr lang="en-US" dirty="0" smtClean="0"/>
              <a:t> will have a different conjugation in the “YO” form.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2819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3733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Conjugate 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Empezar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in the preterite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4648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+mn-lt"/>
                <a:cs typeface="+mn-cs"/>
              </a:rPr>
              <a:t>Empezé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Empezamos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+mn-lt"/>
                <a:cs typeface="+mn-cs"/>
              </a:rPr>
              <a:t>Empezaste</a:t>
            </a:r>
            <a:endParaRPr lang="en-US" sz="3200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3200" noProof="0" dirty="0" err="1" smtClean="0">
                <a:solidFill>
                  <a:srgbClr val="FF0000"/>
                </a:solidFill>
                <a:latin typeface="+mn-lt"/>
                <a:cs typeface="+mn-cs"/>
              </a:rPr>
              <a:t>Empez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Empezaron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 rot="11328798">
            <a:off x="1905000" y="4724400"/>
            <a:ext cx="2971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5715000" y="4267200"/>
            <a:ext cx="3429000" cy="2286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“Z” in front of an “e” will make a “</a:t>
            </a:r>
            <a:r>
              <a:rPr lang="en-US" sz="2000" dirty="0" err="1" smtClean="0"/>
              <a:t>th</a:t>
            </a:r>
            <a:r>
              <a:rPr lang="en-US" sz="2000" dirty="0" smtClean="0"/>
              <a:t>” sound in Spain. Because of that, it does not go with the rest of the conjugations.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-ZAR VERBS IN THE PRETERITE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828800"/>
          <a:ext cx="6705600" cy="437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457854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6600" dirty="0" err="1" smtClean="0">
                <a:latin typeface="Calibri" pitchFamily="34" charset="0"/>
                <a:cs typeface="Calibri" pitchFamily="34" charset="0"/>
              </a:rPr>
              <a:t>cé</a:t>
            </a:r>
            <a:endParaRPr lang="en-US" sz="6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002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-aste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953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-ó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768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latin typeface="Calibri" pitchFamily="34" charset="0"/>
                <a:cs typeface="Calibri" pitchFamily="34" charset="0"/>
              </a:rPr>
              <a:t>-amos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6800" y="48768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-aron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1981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the “Z”</a:t>
            </a: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006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sz="66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asteis</a:t>
            </a:r>
            <a:endParaRPr lang="en-US" sz="66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1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/>
              <a:t>Put the following verbs in the preterite.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marL="514350" indent="-514350" eaLnBrk="1" hangingPunct="1">
              <a:buFont typeface="Wingdings 2" pitchFamily="18" charset="2"/>
              <a:buAutoNum type="arabicPeriod"/>
              <a:defRPr/>
            </a:pPr>
            <a:r>
              <a:rPr lang="en-US" dirty="0" err="1" smtClean="0"/>
              <a:t>Cruzar</a:t>
            </a:r>
            <a:r>
              <a:rPr lang="en-US" dirty="0" smtClean="0"/>
              <a:t> (</a:t>
            </a:r>
            <a:r>
              <a:rPr lang="en-US" dirty="0" err="1" smtClean="0"/>
              <a:t>Yo</a:t>
            </a:r>
            <a:r>
              <a:rPr lang="en-US" dirty="0" smtClean="0"/>
              <a:t>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2.  </a:t>
            </a:r>
            <a:r>
              <a:rPr lang="en-US" dirty="0" err="1" smtClean="0"/>
              <a:t>Afeitar</a:t>
            </a:r>
            <a:r>
              <a:rPr lang="en-US" dirty="0" smtClean="0"/>
              <a:t> (</a:t>
            </a:r>
            <a:r>
              <a:rPr lang="en-US" dirty="0" err="1" smtClean="0"/>
              <a:t>Ellos</a:t>
            </a:r>
            <a:r>
              <a:rPr lang="en-US" dirty="0" smtClean="0"/>
              <a:t>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3.  </a:t>
            </a:r>
            <a:r>
              <a:rPr lang="en-US" dirty="0" err="1" smtClean="0"/>
              <a:t>Tocar</a:t>
            </a:r>
            <a:r>
              <a:rPr lang="en-US" dirty="0" smtClean="0"/>
              <a:t> (</a:t>
            </a:r>
            <a:r>
              <a:rPr lang="en-US" dirty="0" err="1" smtClean="0"/>
              <a:t>Yo</a:t>
            </a:r>
            <a:r>
              <a:rPr lang="en-US" dirty="0" smtClean="0"/>
              <a:t>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Jugar</a:t>
            </a:r>
            <a:r>
              <a:rPr lang="en-US" dirty="0" smtClean="0"/>
              <a:t> (</a:t>
            </a:r>
            <a:r>
              <a:rPr lang="en-US" dirty="0" err="1" smtClean="0"/>
              <a:t>Ud</a:t>
            </a:r>
            <a:r>
              <a:rPr lang="en-US" dirty="0" smtClean="0"/>
              <a:t>.)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5. </a:t>
            </a:r>
            <a:r>
              <a:rPr lang="en-US" dirty="0" err="1" smtClean="0"/>
              <a:t>Correr</a:t>
            </a:r>
            <a:r>
              <a:rPr lang="en-US" dirty="0" smtClean="0"/>
              <a:t> (</a:t>
            </a:r>
            <a:r>
              <a:rPr lang="en-US" dirty="0" err="1" smtClean="0"/>
              <a:t>Nosotros</a:t>
            </a:r>
            <a:r>
              <a:rPr lang="en-US" dirty="0" smtClean="0"/>
              <a:t>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6. </a:t>
            </a:r>
            <a:r>
              <a:rPr lang="en-US" dirty="0" err="1" smtClean="0"/>
              <a:t>Comenzar</a:t>
            </a:r>
            <a:r>
              <a:rPr lang="en-US" dirty="0" smtClean="0"/>
              <a:t> (</a:t>
            </a:r>
            <a:r>
              <a:rPr lang="en-US" dirty="0" err="1" smtClean="0"/>
              <a:t>Yo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Preterite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2 different sets of conjugations in the preterite: the “AR” conjugation and the “ER/IR” conjugation.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Just like all tenses, some verbs are irregular in the preterite, which means they won’t follow these conjugations.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AR VERBS IN THE PRETERITE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828800"/>
          <a:ext cx="6705600" cy="437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457854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latin typeface="Calibri" pitchFamily="34" charset="0"/>
                <a:cs typeface="Calibri" pitchFamily="34" charset="0"/>
              </a:rPr>
              <a:t>-é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002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-aste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953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-ó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768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dirty="0">
                <a:latin typeface="Calibri" pitchFamily="34" charset="0"/>
                <a:cs typeface="Calibri" pitchFamily="34" charset="0"/>
              </a:rPr>
              <a:t>-</a:t>
            </a:r>
            <a:r>
              <a:rPr lang="en-US" sz="6600" dirty="0" err="1">
                <a:latin typeface="Calibri" pitchFamily="34" charset="0"/>
                <a:cs typeface="Calibri" pitchFamily="34" charset="0"/>
              </a:rPr>
              <a:t>amos</a:t>
            </a:r>
            <a:endParaRPr lang="en-US" sz="6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6800" y="48768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-aron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768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sz="66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asteis</a:t>
            </a:r>
            <a:endParaRPr lang="en-US" sz="66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ER/IR VERBS IN THE PRETERITE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828800"/>
          <a:ext cx="6705600" cy="437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457854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latin typeface="Calibri" pitchFamily="34" charset="0"/>
                <a:cs typeface="Calibri" pitchFamily="34" charset="0"/>
              </a:rPr>
              <a:t>-í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002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-iste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953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-ió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768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latin typeface="Calibri" pitchFamily="34" charset="0"/>
                <a:cs typeface="Calibri" pitchFamily="34" charset="0"/>
              </a:rPr>
              <a:t>-imos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6800" y="48768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-ieron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768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sz="6600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66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steis</a:t>
            </a:r>
            <a:endParaRPr lang="en-US" sz="66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/>
              <a:t>Put the following verbs in the preterite.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marL="514350" indent="-514350" eaLnBrk="1" hangingPunct="1">
              <a:buFont typeface="Wingdings 2" pitchFamily="18" charset="2"/>
              <a:buAutoNum type="arabicPeriod"/>
              <a:defRPr/>
            </a:pPr>
            <a:r>
              <a:rPr lang="en-US" dirty="0" err="1" smtClean="0"/>
              <a:t>Beber</a:t>
            </a:r>
            <a:r>
              <a:rPr lang="en-US" dirty="0" smtClean="0"/>
              <a:t> (</a:t>
            </a:r>
            <a:r>
              <a:rPr lang="en-US" dirty="0" err="1" smtClean="0"/>
              <a:t>Tú</a:t>
            </a:r>
            <a:r>
              <a:rPr lang="en-US" dirty="0" smtClean="0"/>
              <a:t>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Caminar</a:t>
            </a:r>
            <a:r>
              <a:rPr lang="en-US" dirty="0" smtClean="0"/>
              <a:t> (</a:t>
            </a:r>
            <a:r>
              <a:rPr lang="en-US" dirty="0" err="1" smtClean="0"/>
              <a:t>Ellos</a:t>
            </a:r>
            <a:r>
              <a:rPr lang="en-US" dirty="0" smtClean="0"/>
              <a:t>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Escuchar</a:t>
            </a:r>
            <a:r>
              <a:rPr lang="en-US" dirty="0" smtClean="0"/>
              <a:t> (</a:t>
            </a:r>
            <a:r>
              <a:rPr lang="en-US" dirty="0" err="1" smtClean="0"/>
              <a:t>Yo</a:t>
            </a:r>
            <a:r>
              <a:rPr lang="en-US" dirty="0" smtClean="0"/>
              <a:t>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Escribir</a:t>
            </a:r>
            <a:r>
              <a:rPr lang="en-US" dirty="0" smtClean="0"/>
              <a:t> (</a:t>
            </a:r>
            <a:r>
              <a:rPr lang="en-US" dirty="0" err="1" smtClean="0"/>
              <a:t>Ud</a:t>
            </a:r>
            <a:r>
              <a:rPr lang="en-US" dirty="0" smtClean="0"/>
              <a:t>.)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5. </a:t>
            </a:r>
            <a:r>
              <a:rPr lang="en-US" dirty="0" err="1" smtClean="0"/>
              <a:t>Llamar</a:t>
            </a:r>
            <a:r>
              <a:rPr lang="en-US" dirty="0" smtClean="0"/>
              <a:t> (</a:t>
            </a:r>
            <a:r>
              <a:rPr lang="en-US" dirty="0" err="1" smtClean="0"/>
              <a:t>Nosotros</a:t>
            </a:r>
            <a:r>
              <a:rPr lang="en-US" dirty="0" smtClean="0"/>
              <a:t>)</a:t>
            </a:r>
          </a:p>
          <a:p>
            <a:pPr marL="514350" indent="-51435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6. </a:t>
            </a:r>
            <a:r>
              <a:rPr lang="en-US" dirty="0" err="1" smtClean="0"/>
              <a:t>Entender</a:t>
            </a:r>
            <a:r>
              <a:rPr lang="en-US" dirty="0" smtClean="0"/>
              <a:t> (</a:t>
            </a:r>
            <a:r>
              <a:rPr lang="en-US" dirty="0" err="1" smtClean="0"/>
              <a:t>Uds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2438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Bebiste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6019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Entendieron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886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Escuché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4495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Escribió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257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Llamamos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3124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Caminaron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-CAR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13255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Verbs that end in –car will have a different conjugation in the “YO” form.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2819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3733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Conjugate 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Tocar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in the preterite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4648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Tocé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Tocamos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+mn-lt"/>
                <a:cs typeface="+mn-cs"/>
              </a:rPr>
              <a:t>Tocaste</a:t>
            </a:r>
            <a:endParaRPr lang="en-US" sz="3200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Tocó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Tocaron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 rot="11328798">
            <a:off x="1905000" y="4724400"/>
            <a:ext cx="2971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4953000" y="4495800"/>
            <a:ext cx="3962400" cy="2133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Because it comes before “e”, the “C” makes the “s” sound here, when it should make the “k” sound like the rest of the </a:t>
            </a:r>
            <a:r>
              <a:rPr lang="en-US" sz="2000" dirty="0" err="1" smtClean="0"/>
              <a:t>c’s</a:t>
            </a:r>
            <a:r>
              <a:rPr lang="en-US" sz="2000" dirty="0" smtClean="0"/>
              <a:t> in the conjugation.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-CAR VERBS IN THE PRETERITE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828800"/>
          <a:ext cx="6705600" cy="437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457854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6600" dirty="0" err="1" smtClean="0">
                <a:latin typeface="Calibri" pitchFamily="34" charset="0"/>
                <a:cs typeface="Calibri" pitchFamily="34" charset="0"/>
              </a:rPr>
              <a:t>qué</a:t>
            </a:r>
            <a:endParaRPr lang="en-US" sz="6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002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-aste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953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-ó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768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latin typeface="Calibri" pitchFamily="34" charset="0"/>
                <a:cs typeface="Calibri" pitchFamily="34" charset="0"/>
              </a:rPr>
              <a:t>-amos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6800" y="48768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-aron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1981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the “C”</a:t>
            </a: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768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sz="66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asteis</a:t>
            </a:r>
            <a:endParaRPr lang="en-US" sz="66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-GAR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13255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Verbs that end in –gar will have a different conjugation in the “YO” form.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2819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3733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Conjugate 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in the preterite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4648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  <a:latin typeface="+mn-lt"/>
                <a:cs typeface="+mn-cs"/>
              </a:rPr>
              <a:t>Jug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Jugamos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+mn-lt"/>
                <a:cs typeface="+mn-cs"/>
              </a:rPr>
              <a:t>Jugaste</a:t>
            </a:r>
            <a:endParaRPr lang="en-US" sz="3200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marL="292100" marR="0" lvl="0" indent="-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  <a:latin typeface="+mn-lt"/>
                <a:cs typeface="+mn-cs"/>
              </a:rPr>
              <a:t>Jug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ó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Jugaron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 rot="11328798">
            <a:off x="1905000" y="4724400"/>
            <a:ext cx="2971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4953000" y="4495800"/>
            <a:ext cx="3962400" cy="2133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Because it comes before “e”, the “G” makes the “h” sound here, when it should make the “G” sound like the rest of the </a:t>
            </a:r>
            <a:r>
              <a:rPr lang="en-US" sz="2000" dirty="0"/>
              <a:t>g</a:t>
            </a:r>
            <a:r>
              <a:rPr lang="en-US" sz="2000" dirty="0" smtClean="0"/>
              <a:t>’s in the conjugation.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-GAR VERBS IN THE PRETERITE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828800"/>
          <a:ext cx="6705600" cy="437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457854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6600" dirty="0" err="1">
                <a:latin typeface="Calibri" pitchFamily="34" charset="0"/>
                <a:cs typeface="Calibri" pitchFamily="34" charset="0"/>
              </a:rPr>
              <a:t>g</a:t>
            </a:r>
            <a:r>
              <a:rPr lang="en-US" sz="6600" dirty="0" err="1" smtClean="0">
                <a:latin typeface="Calibri" pitchFamily="34" charset="0"/>
                <a:cs typeface="Calibri" pitchFamily="34" charset="0"/>
              </a:rPr>
              <a:t>ué</a:t>
            </a:r>
            <a:endParaRPr lang="en-US" sz="6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002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-aste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953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-ó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76800" y="19812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latin typeface="Calibri" pitchFamily="34" charset="0"/>
                <a:cs typeface="Calibri" pitchFamily="34" charset="0"/>
              </a:rPr>
              <a:t>-amos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6800" y="48768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-aron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76800" y="3429000"/>
            <a:ext cx="274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sz="66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asteis</a:t>
            </a:r>
            <a:endParaRPr lang="en-US" sz="66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1531</TotalTime>
  <Words>448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El Pretérito</vt:lpstr>
      <vt:lpstr>The Preterite</vt:lpstr>
      <vt:lpstr>AR VERBS IN THE PRETERITE</vt:lpstr>
      <vt:lpstr>ER/IR VERBS IN THE PRETERITE</vt:lpstr>
      <vt:lpstr>Practice</vt:lpstr>
      <vt:lpstr>-CAR VERBS</vt:lpstr>
      <vt:lpstr>-CAR VERBS IN THE PRETERITE</vt:lpstr>
      <vt:lpstr>-GAR VERBS</vt:lpstr>
      <vt:lpstr>-GAR VERBS IN THE PRETERITE</vt:lpstr>
      <vt:lpstr>-ZAR VERBS</vt:lpstr>
      <vt:lpstr>-ZAR VERBS IN THE PRETERITE</vt:lpstr>
      <vt:lpstr>Practice</vt:lpstr>
    </vt:vector>
  </TitlesOfParts>
  <Company>RRISD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</dc:title>
  <dc:creator>008hodgess</dc:creator>
  <cp:lastModifiedBy>Windows User</cp:lastModifiedBy>
  <cp:revision>116</cp:revision>
  <dcterms:created xsi:type="dcterms:W3CDTF">2012-04-27T17:54:18Z</dcterms:created>
  <dcterms:modified xsi:type="dcterms:W3CDTF">2014-10-06T16:29:12Z</dcterms:modified>
</cp:coreProperties>
</file>