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F379-2972-4651-81F8-5A3EFF77202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865D-9BD7-469C-9CAD-8CB2CFF0609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u="sng" dirty="0" smtClean="0">
                <a:latin typeface="Segoe Print" pitchFamily="2" charset="0"/>
              </a:rPr>
              <a:t>El </a:t>
            </a:r>
            <a:r>
              <a:rPr lang="en-US" sz="4800" b="1" u="sng" dirty="0" err="1" smtClean="0">
                <a:latin typeface="Segoe Print" pitchFamily="2" charset="0"/>
              </a:rPr>
              <a:t>Presente</a:t>
            </a:r>
            <a:r>
              <a:rPr lang="en-US" sz="4800" b="1" u="sng" dirty="0" smtClean="0">
                <a:latin typeface="Segoe Print" pitchFamily="2" charset="0"/>
              </a:rPr>
              <a:t> Perfecto</a:t>
            </a:r>
            <a:endParaRPr lang="en-US" sz="4800" b="1" u="sng" dirty="0">
              <a:latin typeface="Segoe Pri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>
                <a:latin typeface="Segoe Print" pitchFamily="2" charset="0"/>
              </a:rPr>
              <a:t>Spanish 3</a:t>
            </a:r>
          </a:p>
          <a:p>
            <a:r>
              <a:rPr lang="en-US" sz="3000" b="1" dirty="0" smtClean="0">
                <a:latin typeface="Segoe Print" pitchFamily="2" charset="0"/>
              </a:rPr>
              <a:t>CRHS</a:t>
            </a:r>
            <a:endParaRPr lang="en-US" sz="3000" b="1" dirty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8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u="sng" dirty="0">
                <a:latin typeface="Segoe Print" pitchFamily="2" charset="0"/>
              </a:rPr>
              <a:t>The Present Perfect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807361"/>
            <a:ext cx="7391400" cy="4745839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>
                <a:latin typeface="Calibri" pitchFamily="34" charset="0"/>
              </a:rPr>
              <a:t>The present perfect is the verb tense used to say someone </a:t>
            </a:r>
            <a:r>
              <a:rPr lang="en-US" sz="3500" b="1" u="sng" dirty="0">
                <a:latin typeface="Calibri" pitchFamily="34" charset="0"/>
              </a:rPr>
              <a:t>HAS DONE </a:t>
            </a:r>
            <a:r>
              <a:rPr lang="en-US" sz="3500" dirty="0">
                <a:latin typeface="Calibri" pitchFamily="34" charset="0"/>
              </a:rPr>
              <a:t>something.</a:t>
            </a:r>
          </a:p>
          <a:p>
            <a:endParaRPr lang="en-US" sz="3500" dirty="0">
              <a:latin typeface="Calibri" pitchFamily="34" charset="0"/>
            </a:endParaRPr>
          </a:p>
          <a:p>
            <a:r>
              <a:rPr lang="en-US" sz="3500" dirty="0">
                <a:latin typeface="Calibri" pitchFamily="34" charset="0"/>
              </a:rPr>
              <a:t>Examples: I have eaten, </a:t>
            </a:r>
            <a:r>
              <a:rPr lang="en-US" sz="3500" dirty="0" smtClean="0">
                <a:latin typeface="Calibri" pitchFamily="34" charset="0"/>
              </a:rPr>
              <a:t>We have seen</a:t>
            </a:r>
            <a:endParaRPr lang="en-US" sz="3500" dirty="0">
              <a:latin typeface="Calibri" pitchFamily="34" charset="0"/>
            </a:endParaRPr>
          </a:p>
          <a:p>
            <a:endParaRPr lang="en-US" sz="3500" dirty="0">
              <a:latin typeface="Calibri" pitchFamily="34" charset="0"/>
            </a:endParaRPr>
          </a:p>
          <a:p>
            <a:r>
              <a:rPr lang="en-US" sz="3500" dirty="0">
                <a:latin typeface="Calibri" pitchFamily="34" charset="0"/>
              </a:rPr>
              <a:t>In Spanish, this tense requires a form of the verb “Haber” and a present participle.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7125113" cy="924475"/>
          </a:xfrm>
        </p:spPr>
        <p:txBody>
          <a:bodyPr/>
          <a:lstStyle/>
          <a:p>
            <a:r>
              <a:rPr lang="en-US" sz="4200" b="1" u="sng" dirty="0" smtClean="0">
                <a:latin typeface="Segoe Print" pitchFamily="2" charset="0"/>
              </a:rPr>
              <a:t>Forms of HABER</a:t>
            </a:r>
            <a:endParaRPr lang="en-US" sz="4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576336"/>
              </p:ext>
            </p:extLst>
          </p:nvPr>
        </p:nvGraphicFramePr>
        <p:xfrm>
          <a:off x="1752600" y="2895600"/>
          <a:ext cx="4800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2400300"/>
              </a:tblGrid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alibri" pitchFamily="34" charset="0"/>
                        </a:rPr>
                        <a:t>he</a:t>
                      </a:r>
                      <a:endParaRPr lang="en-US" sz="5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err="1" smtClean="0">
                          <a:latin typeface="Calibri" pitchFamily="34" charset="0"/>
                        </a:rPr>
                        <a:t>hemos</a:t>
                      </a:r>
                      <a:endParaRPr lang="en-US" sz="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alibri" pitchFamily="34" charset="0"/>
                        </a:rPr>
                        <a:t>has</a:t>
                      </a:r>
                      <a:endParaRPr lang="en-US" sz="5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5000" dirty="0" smtClean="0">
                          <a:latin typeface="Calibri" pitchFamily="34" charset="0"/>
                        </a:rPr>
                        <a:t>habéis</a:t>
                      </a:r>
                      <a:endParaRPr lang="en-US" sz="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smtClean="0">
                          <a:latin typeface="Calibri" pitchFamily="34" charset="0"/>
                        </a:rPr>
                        <a:t>ha</a:t>
                      </a:r>
                      <a:endParaRPr lang="en-US" sz="5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000" dirty="0" err="1" smtClean="0">
                          <a:latin typeface="Calibri" pitchFamily="34" charset="0"/>
                        </a:rPr>
                        <a:t>han</a:t>
                      </a:r>
                      <a:endParaRPr lang="en-US" sz="50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33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u="sng" dirty="0">
                <a:latin typeface="Segoe Print" pitchFamily="2" charset="0"/>
              </a:rPr>
              <a:t>The Present Perfect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807361"/>
            <a:ext cx="8763000" cy="4745839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Calibri" pitchFamily="34" charset="0"/>
              </a:rPr>
              <a:t>After the correct form of “</a:t>
            </a:r>
            <a:r>
              <a:rPr lang="en-US" sz="3500" dirty="0" err="1" smtClean="0">
                <a:latin typeface="Calibri" pitchFamily="34" charset="0"/>
              </a:rPr>
              <a:t>haber</a:t>
            </a:r>
            <a:r>
              <a:rPr lang="en-US" sz="3500" dirty="0" smtClean="0">
                <a:latin typeface="Calibri" pitchFamily="34" charset="0"/>
              </a:rPr>
              <a:t>”, you will need to add a past participle.</a:t>
            </a:r>
          </a:p>
          <a:p>
            <a:endParaRPr lang="en-US" sz="3500" dirty="0">
              <a:latin typeface="Calibri" pitchFamily="34" charset="0"/>
            </a:endParaRPr>
          </a:p>
          <a:p>
            <a:r>
              <a:rPr lang="en-US" sz="3500" u="sng" dirty="0" smtClean="0">
                <a:latin typeface="Calibri" pitchFamily="34" charset="0"/>
              </a:rPr>
              <a:t>You DO NOT change the participle to match the </a:t>
            </a:r>
            <a:r>
              <a:rPr lang="en-US" sz="3500" u="sng" dirty="0" smtClean="0">
                <a:latin typeface="Calibri" pitchFamily="34" charset="0"/>
              </a:rPr>
              <a:t>subject</a:t>
            </a:r>
            <a:r>
              <a:rPr lang="en-US" sz="3500" u="sng" dirty="0">
                <a:latin typeface="Calibri" pitchFamily="34" charset="0"/>
              </a:rPr>
              <a:t> </a:t>
            </a:r>
            <a:r>
              <a:rPr lang="en-US" sz="3500" u="sng" dirty="0" smtClean="0">
                <a:latin typeface="Calibri" pitchFamily="34" charset="0"/>
              </a:rPr>
              <a:t>because it is not being used as an adjective!</a:t>
            </a:r>
            <a:endParaRPr lang="en-US" sz="3500" u="sng" dirty="0" smtClean="0">
              <a:latin typeface="Calibri" pitchFamily="34" charset="0"/>
            </a:endParaRPr>
          </a:p>
          <a:p>
            <a:endParaRPr lang="en-US" sz="3500" dirty="0">
              <a:latin typeface="Calibri" pitchFamily="34" charset="0"/>
            </a:endParaRPr>
          </a:p>
          <a:p>
            <a:r>
              <a:rPr lang="en-US" sz="3500" dirty="0" smtClean="0">
                <a:latin typeface="Calibri" pitchFamily="34" charset="0"/>
              </a:rPr>
              <a:t>Example: </a:t>
            </a:r>
          </a:p>
          <a:p>
            <a:pPr lvl="1"/>
            <a:r>
              <a:rPr lang="en-US" sz="3300" dirty="0" smtClean="0">
                <a:latin typeface="Calibri" pitchFamily="34" charset="0"/>
              </a:rPr>
              <a:t>She has eaten </a:t>
            </a:r>
            <a:r>
              <a:rPr lang="en-US" sz="3300" dirty="0" smtClean="0">
                <a:latin typeface="Calibri" pitchFamily="34" charset="0"/>
                <a:sym typeface="Wingdings" pitchFamily="2" charset="2"/>
              </a:rPr>
              <a:t> Ella ha </a:t>
            </a:r>
            <a:r>
              <a:rPr lang="en-US" sz="3300" dirty="0" err="1" smtClean="0">
                <a:latin typeface="Calibri" pitchFamily="34" charset="0"/>
                <a:sym typeface="Wingdings" pitchFamily="2" charset="2"/>
              </a:rPr>
              <a:t>comido</a:t>
            </a:r>
            <a:r>
              <a:rPr lang="en-US" sz="3300" dirty="0" smtClean="0">
                <a:latin typeface="Calibri" pitchFamily="34" charset="0"/>
                <a:sym typeface="Wingdings" pitchFamily="2" charset="2"/>
              </a:rPr>
              <a:t>. (not comida!)</a:t>
            </a:r>
            <a:endParaRPr lang="en-US" sz="3300" dirty="0"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87" y="751925"/>
            <a:ext cx="7125113" cy="924475"/>
          </a:xfrm>
        </p:spPr>
        <p:txBody>
          <a:bodyPr/>
          <a:lstStyle/>
          <a:p>
            <a:pPr algn="ctr"/>
            <a:r>
              <a:rPr lang="en-US" sz="4200" b="1" u="sng" dirty="0" smtClean="0">
                <a:latin typeface="Segoe Print" pitchFamily="2" charset="0"/>
              </a:rPr>
              <a:t>Practice with </a:t>
            </a:r>
            <a:br>
              <a:rPr lang="en-US" sz="4200" b="1" u="sng" dirty="0" smtClean="0">
                <a:latin typeface="Segoe Print" pitchFamily="2" charset="0"/>
              </a:rPr>
            </a:br>
            <a:r>
              <a:rPr lang="en-US" sz="4200" b="1" u="sng" dirty="0" smtClean="0">
                <a:latin typeface="Segoe Print" pitchFamily="2" charset="0"/>
              </a:rPr>
              <a:t>The </a:t>
            </a:r>
            <a:r>
              <a:rPr lang="en-US" sz="4200" b="1" u="sng" dirty="0">
                <a:latin typeface="Segoe Print" pitchFamily="2" charset="0"/>
              </a:rPr>
              <a:t>Present Perfect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807361"/>
            <a:ext cx="7391400" cy="474583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000" dirty="0" smtClean="0">
                <a:latin typeface="Calibri" pitchFamily="34" charset="0"/>
              </a:rPr>
              <a:t>I have seen the movie.</a:t>
            </a:r>
          </a:p>
          <a:p>
            <a:pPr>
              <a:lnSpc>
                <a:spcPct val="200000"/>
              </a:lnSpc>
            </a:pPr>
            <a:r>
              <a:rPr lang="en-US" sz="3000" dirty="0" smtClean="0">
                <a:latin typeface="Calibri" pitchFamily="34" charset="0"/>
              </a:rPr>
              <a:t>Sarah has gone to France.</a:t>
            </a:r>
          </a:p>
          <a:p>
            <a:pPr>
              <a:lnSpc>
                <a:spcPct val="200000"/>
              </a:lnSpc>
            </a:pPr>
            <a:r>
              <a:rPr lang="en-US" sz="3000" dirty="0" smtClean="0">
                <a:latin typeface="Calibri" pitchFamily="34" charset="0"/>
              </a:rPr>
              <a:t>They have taken the medicine.</a:t>
            </a:r>
          </a:p>
          <a:p>
            <a:pPr>
              <a:lnSpc>
                <a:spcPct val="200000"/>
              </a:lnSpc>
            </a:pPr>
            <a:r>
              <a:rPr lang="en-US" sz="3000" dirty="0" smtClean="0">
                <a:latin typeface="Calibri" pitchFamily="34" charset="0"/>
              </a:rPr>
              <a:t>We have eaten junk food.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048000"/>
            <a:ext cx="6705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Yo he </a:t>
            </a:r>
            <a:r>
              <a:rPr lang="en-US" sz="2500" dirty="0" err="1" smtClean="0">
                <a:solidFill>
                  <a:srgbClr val="FF0000"/>
                </a:solidFill>
              </a:rPr>
              <a:t>visto</a:t>
            </a:r>
            <a:r>
              <a:rPr lang="en-US" sz="2500" dirty="0" smtClean="0">
                <a:solidFill>
                  <a:srgbClr val="FF0000"/>
                </a:solidFill>
              </a:rPr>
              <a:t> la </a:t>
            </a:r>
            <a:r>
              <a:rPr lang="en-US" sz="2500" dirty="0" err="1" smtClean="0">
                <a:solidFill>
                  <a:srgbClr val="FF0000"/>
                </a:solidFill>
              </a:rPr>
              <a:t>película</a:t>
            </a:r>
            <a:r>
              <a:rPr lang="en-US" sz="2500" dirty="0" smtClean="0">
                <a:solidFill>
                  <a:srgbClr val="FF0000"/>
                </a:solidFill>
              </a:rPr>
              <a:t>.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2836" y="4038600"/>
            <a:ext cx="6705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Sarah ha </a:t>
            </a:r>
            <a:r>
              <a:rPr lang="en-US" sz="2500" dirty="0" err="1" smtClean="0">
                <a:solidFill>
                  <a:srgbClr val="FF0000"/>
                </a:solidFill>
              </a:rPr>
              <a:t>ido</a:t>
            </a:r>
            <a:r>
              <a:rPr lang="en-US" sz="2500" dirty="0" smtClean="0">
                <a:solidFill>
                  <a:srgbClr val="FF0000"/>
                </a:solidFill>
              </a:rPr>
              <a:t> a </a:t>
            </a:r>
            <a:r>
              <a:rPr lang="en-US" sz="2500" dirty="0" err="1" smtClean="0">
                <a:solidFill>
                  <a:srgbClr val="FF0000"/>
                </a:solidFill>
              </a:rPr>
              <a:t>Francia</a:t>
            </a:r>
            <a:r>
              <a:rPr lang="en-US" sz="2500" dirty="0" smtClean="0">
                <a:solidFill>
                  <a:srgbClr val="FF0000"/>
                </a:solidFill>
              </a:rPr>
              <a:t>.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2836" y="5105400"/>
            <a:ext cx="6705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Ellos </a:t>
            </a:r>
            <a:r>
              <a:rPr lang="en-US" sz="2500" dirty="0" err="1" smtClean="0">
                <a:solidFill>
                  <a:srgbClr val="FF0000"/>
                </a:solidFill>
              </a:rPr>
              <a:t>han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tomado</a:t>
            </a:r>
            <a:r>
              <a:rPr lang="en-US" sz="2500" dirty="0" smtClean="0">
                <a:solidFill>
                  <a:srgbClr val="FF0000"/>
                </a:solidFill>
              </a:rPr>
              <a:t> la </a:t>
            </a:r>
            <a:r>
              <a:rPr lang="en-US" sz="2500" dirty="0" err="1" smtClean="0">
                <a:solidFill>
                  <a:srgbClr val="FF0000"/>
                </a:solidFill>
              </a:rPr>
              <a:t>medicina</a:t>
            </a:r>
            <a:r>
              <a:rPr lang="en-US" sz="2500" dirty="0" smtClean="0">
                <a:solidFill>
                  <a:srgbClr val="FF0000"/>
                </a:solidFill>
              </a:rPr>
              <a:t>.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172200"/>
            <a:ext cx="7239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Nosotros </a:t>
            </a:r>
            <a:r>
              <a:rPr lang="en-US" sz="2500" dirty="0" err="1" smtClean="0">
                <a:solidFill>
                  <a:srgbClr val="FF0000"/>
                </a:solidFill>
              </a:rPr>
              <a:t>hemos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comido</a:t>
            </a:r>
            <a:r>
              <a:rPr lang="en-US" sz="2500" dirty="0" smtClean="0">
                <a:solidFill>
                  <a:srgbClr val="FF0000"/>
                </a:solidFill>
              </a:rPr>
              <a:t> la comida </a:t>
            </a:r>
            <a:r>
              <a:rPr lang="en-US" sz="2500" dirty="0" err="1" smtClean="0">
                <a:solidFill>
                  <a:srgbClr val="FF0000"/>
                </a:solidFill>
              </a:rPr>
              <a:t>basura</a:t>
            </a:r>
            <a:r>
              <a:rPr lang="en-US" sz="2500" dirty="0" smtClean="0">
                <a:solidFill>
                  <a:srgbClr val="FF0000"/>
                </a:solidFill>
              </a:rPr>
              <a:t>.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3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23</TotalTime>
  <Words>166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Winter</vt:lpstr>
      <vt:lpstr>El Presente Perfecto</vt:lpstr>
      <vt:lpstr>The Present Perfect</vt:lpstr>
      <vt:lpstr>Forms of HABER</vt:lpstr>
      <vt:lpstr>The Present Perfect</vt:lpstr>
      <vt:lpstr>Practice with  The Present Perfect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Presente Perfecto</dc:title>
  <dc:creator>e130699</dc:creator>
  <cp:lastModifiedBy>Windows User</cp:lastModifiedBy>
  <cp:revision>5</cp:revision>
  <dcterms:created xsi:type="dcterms:W3CDTF">2013-11-14T14:19:24Z</dcterms:created>
  <dcterms:modified xsi:type="dcterms:W3CDTF">2015-01-07T18:35:24Z</dcterms:modified>
</cp:coreProperties>
</file>