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57" r:id="rId4"/>
    <p:sldId id="258" r:id="rId5"/>
    <p:sldId id="259" r:id="rId6"/>
    <p:sldId id="263" r:id="rId7"/>
    <p:sldId id="265" r:id="rId8"/>
    <p:sldId id="260" r:id="rId9"/>
    <p:sldId id="261" r:id="rId10"/>
    <p:sldId id="262" r:id="rId11"/>
    <p:sldId id="264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81" d="100"/>
          <a:sy n="81" d="100"/>
        </p:scale>
        <p:origin x="-61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2933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0" y="2925286"/>
            <a:ext cx="9144000" cy="1588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2514600" y="236220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65400" y="3045460"/>
            <a:ext cx="4013200" cy="428625"/>
          </a:xfrm>
        </p:spPr>
        <p:txBody>
          <a:bodyPr tIns="0" anchor="t">
            <a:noAutofit/>
          </a:bodyPr>
          <a:lstStyle>
            <a:lvl1pPr marL="0" indent="0" algn="ctr">
              <a:buNone/>
              <a:defRPr sz="1600" b="0" i="0" cap="none" spc="0" baseline="0">
                <a:solidFill>
                  <a:schemeClr val="bg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65400" y="2397760"/>
            <a:ext cx="4013200" cy="599440"/>
          </a:xfrm>
          <a:noFill/>
          <a:ln>
            <a:noFill/>
          </a:ln>
        </p:spPr>
        <p:txBody>
          <a:bodyPr bIns="0" anchor="b"/>
          <a:lstStyle>
            <a:lvl1pPr>
              <a:defRPr>
                <a:effectLst>
                  <a:glow rad="88900">
                    <a:schemeClr val="tx1">
                      <a:alpha val="6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/>
          <p:cNvCxnSpPr/>
          <p:nvPr/>
        </p:nvCxnSpPr>
        <p:spPr>
          <a:xfrm rot="5400000">
            <a:off x="4267200" y="3429000"/>
            <a:ext cx="6858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 bwMode="hidden">
          <a:xfrm>
            <a:off x="0" y="1"/>
            <a:ext cx="7696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629400" cy="5029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0" y="914401"/>
            <a:ext cx="926980" cy="5029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0751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922776"/>
            <a:ext cx="9144000" cy="29352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0" y="3921760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2514600" y="3368040"/>
            <a:ext cx="4114800" cy="112776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pPr algn="ctr" defTabSz="914400" rtl="0" eaLnBrk="1" latinLnBrk="0" hangingPunct="1">
              <a:spcBef>
                <a:spcPts val="400"/>
              </a:spcBef>
              <a:buNone/>
            </a:pPr>
            <a:endParaRPr lang="en-US" sz="1800" b="1" kern="1200" cap="all" spc="0" baseline="0" smtClean="0">
              <a:solidFill>
                <a:schemeClr val="bg1"/>
              </a:solidFill>
              <a:latin typeface="+mj-lt"/>
              <a:ea typeface="+mj-ea"/>
              <a:cs typeface="Tunga" pitchFamily="2"/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 bwMode="black">
          <a:xfrm>
            <a:off x="2529052" y="3367246"/>
            <a:ext cx="4085897" cy="706821"/>
          </a:xfrm>
          <a:prstGeom prst="rect">
            <a:avLst/>
          </a:prstGeom>
          <a:noFill/>
          <a:ln w="98425" cmpd="thinThick">
            <a:noFill/>
            <a:miter lim="800000"/>
          </a:ln>
        </p:spPr>
        <p:txBody>
          <a:bodyPr vert="horz" lIns="91440" tIns="45720" rIns="91440" bIns="0" rtlCol="0" anchor="b" anchorCtr="0">
            <a:normAutofit/>
          </a:bodyPr>
          <a:lstStyle>
            <a:lvl1pPr>
              <a:defRPr kumimoji="0" lang="en-US" sz="1800" b="1" i="0" u="none" strike="noStrike" kern="1200" cap="all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Subtitle 2"/>
          <p:cNvSpPr>
            <a:spLocks noGrp="1"/>
          </p:cNvSpPr>
          <p:nvPr>
            <p:ph type="subTitle" idx="1"/>
          </p:nvPr>
        </p:nvSpPr>
        <p:spPr bwMode="black">
          <a:xfrm>
            <a:off x="2518542" y="4084577"/>
            <a:ext cx="4106917" cy="397094"/>
          </a:xfrm>
        </p:spPr>
        <p:txBody>
          <a:bodyPr tIns="0" anchor="t" anchorCtr="0">
            <a:normAutofit/>
          </a:bodyPr>
          <a:lstStyle>
            <a:lvl1pPr marL="0" indent="0" algn="ctr">
              <a:buNone/>
              <a:def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Tahoma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020824"/>
            <a:ext cx="4023360" cy="40050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Content Placeholder 30"/>
          <p:cNvSpPr>
            <a:spLocks noGrp="1"/>
          </p:cNvSpPr>
          <p:nvPr>
            <p:ph sz="quarter" idx="13"/>
          </p:nvPr>
        </p:nvSpPr>
        <p:spPr>
          <a:xfrm>
            <a:off x="457201" y="2819400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Content Placeholder 30"/>
          <p:cNvSpPr>
            <a:spLocks noGrp="1"/>
          </p:cNvSpPr>
          <p:nvPr>
            <p:ph sz="quarter" idx="14"/>
          </p:nvPr>
        </p:nvSpPr>
        <p:spPr>
          <a:xfrm>
            <a:off x="4663440" y="2816352"/>
            <a:ext cx="4023360" cy="3209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kern="1200" cap="none" spc="200" baseline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63440" y="2020824"/>
            <a:ext cx="4023360" cy="704088"/>
          </a:xfrm>
          <a:noFill/>
          <a:ln w="98425" cmpd="thinThick">
            <a:noFill/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1" i="0" kern="1200" cap="none" spc="200" baseline="0" dirty="0" smtClean="0">
                <a:solidFill>
                  <a:schemeClr val="tx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Content Placeholder 30"/>
          <p:cNvSpPr>
            <a:spLocks noGrp="1"/>
          </p:cNvSpPr>
          <p:nvPr>
            <p:ph sz="quarter" idx="14"/>
          </p:nvPr>
        </p:nvSpPr>
        <p:spPr>
          <a:xfrm>
            <a:off x="1485900" y="1914525"/>
            <a:ext cx="6172200" cy="351091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1737360" y="5513832"/>
            <a:ext cx="5669280" cy="548640"/>
          </a:xfrm>
        </p:spPr>
        <p:txBody>
          <a:bodyPr vert="horz" lIns="91440" tIns="0" rIns="91440" bIns="45720" rtlCol="0" anchor="ctr">
            <a:normAutofit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accent1"/>
              </a:buClr>
              <a:buFont typeface="Arial" pitchFamily="34" charset="0"/>
              <a:buNone/>
              <a:defRPr lang="en-US" sz="1400" b="0" i="0" kern="1200" cap="none" spc="0" baseline="0" smtClean="0">
                <a:solidFill>
                  <a:schemeClr val="tx1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52209" y="2026918"/>
            <a:ext cx="5439582" cy="3263750"/>
          </a:xfrm>
          <a:solidFill>
            <a:schemeClr val="tx1"/>
          </a:solidFill>
          <a:ln w="69850" cmpd="dbl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>
            <a:lvl1pPr marL="0" indent="0" algn="ctr" defTabSz="914400" rtl="0" eaLnBrk="1" latinLnBrk="0" hangingPunct="1">
              <a:spcBef>
                <a:spcPts val="400"/>
              </a:spcBef>
              <a:buNone/>
              <a:defRPr lang="en-US" sz="1800" b="0" kern="1200" cap="none" spc="0" baseline="0" dirty="0">
                <a:solidFill>
                  <a:schemeClr val="bg1"/>
                </a:solidFill>
                <a:latin typeface="+mj-lt"/>
                <a:ea typeface="+mj-ea"/>
                <a:cs typeface="Tunga" pitchFamily="2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1737360" y="5516880"/>
            <a:ext cx="5669280" cy="548640"/>
          </a:xfrm>
        </p:spPr>
        <p:txBody>
          <a:bodyPr vert="horz" lIns="91440" tIns="0" rIns="91440" bIns="0" rtlCol="0" anchor="ctr" anchorCtr="0">
            <a:normAutofit/>
          </a:bodyPr>
          <a:lstStyle>
            <a:lvl1pPr marL="0" indent="0">
              <a:spcBef>
                <a:spcPts val="0"/>
              </a:spcBef>
              <a:buNone/>
              <a:defRPr lang="en-US" sz="1400" b="0" i="0" kern="1200" cap="none" spc="30" baseline="0" smtClean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marL="0" lvl="0" indent="0" algn="ctr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>
          <a:xfrm>
            <a:off x="2981325" y="273180"/>
            <a:ext cx="3181350" cy="292100"/>
          </a:xfrm>
        </p:spPr>
        <p:txBody>
          <a:bodyPr/>
          <a:lstStyle/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5"/>
          </p:nvPr>
        </p:nvSpPr>
        <p:spPr>
          <a:xfrm>
            <a:off x="4038600" y="6172200"/>
            <a:ext cx="1066800" cy="304800"/>
          </a:xfrm>
        </p:spPr>
        <p:txBody>
          <a:bodyPr/>
          <a:lstStyle/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6"/>
          </p:nvPr>
        </p:nvSpPr>
        <p:spPr>
          <a:xfrm>
            <a:off x="1447800" y="6486525"/>
            <a:ext cx="6248400" cy="2921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 bwMode="hidden">
          <a:xfrm>
            <a:off x="0" y="1335973"/>
            <a:ext cx="9144000" cy="552202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19301"/>
            <a:ext cx="8229600" cy="41173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81325" y="273180"/>
            <a:ext cx="318135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>
              <a:defRPr sz="1200" b="0" cap="all" spc="300" baseline="0">
                <a:solidFill>
                  <a:schemeClr val="tx1"/>
                </a:solidFill>
              </a:defRPr>
            </a:lvl1pPr>
          </a:lstStyle>
          <a:p>
            <a:fld id="{21FA5292-8F35-44C0-AA8F-FF4526C40DA9}" type="datetimeFigureOut">
              <a:rPr lang="en-US" smtClean="0"/>
              <a:t>10/29/2014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6486525"/>
            <a:ext cx="62484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100" b="0" cap="all" spc="30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38600" y="6172200"/>
            <a:ext cx="1066800" cy="304800"/>
          </a:xfrm>
          <a:prstGeom prst="rect">
            <a:avLst/>
          </a:prstGeom>
          <a:ln>
            <a:noFill/>
          </a:ln>
        </p:spPr>
        <p:txBody>
          <a:bodyPr vert="horz" lIns="0" tIns="0" rIns="0" bIns="0" rtlCol="0" anchor="ctr">
            <a:normAutofit/>
          </a:bodyPr>
          <a:lstStyle>
            <a:lvl1pPr algn="ctr">
              <a:defRPr sz="1200" b="1">
                <a:solidFill>
                  <a:schemeClr val="tx1"/>
                </a:solidFill>
              </a:defRPr>
            </a:lvl1pPr>
          </a:lstStyle>
          <a:p>
            <a:fld id="{DC4A584E-E2D9-4288-9BE4-A5A49E9F44B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331436"/>
            <a:ext cx="9144000" cy="1588"/>
          </a:xfrm>
          <a:prstGeom prst="line">
            <a:avLst/>
          </a:prstGeom>
          <a:ln w="12700">
            <a:solidFill>
              <a:schemeClr val="tx2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0" y="975360"/>
            <a:ext cx="4114800" cy="701040"/>
          </a:xfrm>
          <a:prstGeom prst="rect">
            <a:avLst/>
          </a:prstGeom>
          <a:solidFill>
            <a:schemeClr val="tx1"/>
          </a:solidFill>
          <a:ln w="76200" cmpd="thinThick">
            <a:solidFill>
              <a:schemeClr val="tx1"/>
            </a:solidFill>
            <a:miter lim="800000"/>
          </a:ln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ts val="400"/>
        </a:spcBef>
        <a:buNone/>
        <a:defRPr sz="1800" b="1" kern="1200" cap="all" spc="0" baseline="0">
          <a:solidFill>
            <a:schemeClr val="bg1">
              <a:lumMod val="75000"/>
              <a:lumOff val="25000"/>
            </a:schemeClr>
          </a:solidFill>
          <a:effectLst/>
          <a:latin typeface="+mj-lt"/>
          <a:ea typeface="+mj-ea"/>
          <a:cs typeface="Tunga" pitchFamily="2"/>
        </a:defRPr>
      </a:lvl1pPr>
    </p:titleStyle>
    <p:bodyStyle>
      <a:lvl1pPr marL="0" indent="0" algn="ctr" defTabSz="914400" rtl="0" eaLnBrk="1" latinLnBrk="0" hangingPunct="1">
        <a:lnSpc>
          <a:spcPct val="100000"/>
        </a:lnSpc>
        <a:spcBef>
          <a:spcPts val="600"/>
        </a:spcBef>
        <a:spcAft>
          <a:spcPts val="0"/>
        </a:spcAft>
        <a:buClr>
          <a:schemeClr val="accent1"/>
        </a:buClr>
        <a:buFontTx/>
        <a:buNone/>
        <a:defRPr sz="20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0" indent="0" algn="ctr" defTabSz="914400" rtl="0" eaLnBrk="1" latinLnBrk="0" hangingPunct="1">
        <a:lnSpc>
          <a:spcPct val="100000"/>
        </a:lnSpc>
        <a:spcBef>
          <a:spcPts val="1200"/>
        </a:spcBef>
        <a:buClr>
          <a:schemeClr val="accent1"/>
        </a:buClr>
        <a:buFontTx/>
        <a:buNone/>
        <a:defRPr sz="1400" kern="1200" baseline="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ctr" defTabSz="914400" rtl="0" eaLnBrk="1" latinLnBrk="0" hangingPunct="1">
        <a:lnSpc>
          <a:spcPct val="100000"/>
        </a:lnSpc>
        <a:spcBef>
          <a:spcPts val="1200"/>
        </a:spcBef>
        <a:buFont typeface="Arial" pitchFamily="34" charset="0"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532376"/>
          </a:xfrm>
        </p:spPr>
        <p:txBody>
          <a:bodyPr>
            <a:normAutofit/>
          </a:bodyPr>
          <a:lstStyle/>
          <a:p>
            <a:r>
              <a:rPr lang="en-US" sz="3000" u="sng" dirty="0" smtClean="0"/>
              <a:t>Translate the following commands</a:t>
            </a:r>
          </a:p>
          <a:p>
            <a:pPr>
              <a:lnSpc>
                <a:spcPct val="150000"/>
              </a:lnSpc>
            </a:pPr>
            <a:endParaRPr lang="en-US" sz="3000" dirty="0"/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sz="3000" dirty="0" smtClean="0"/>
              <a:t>Don’t Go!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sz="3000" dirty="0" smtClean="0"/>
              <a:t>Don’t touch me!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sz="3000" dirty="0" smtClean="0"/>
              <a:t>Don’t bring it! (la tarea)</a:t>
            </a:r>
          </a:p>
          <a:p>
            <a:pPr marL="457200" indent="-457200" algn="l">
              <a:lnSpc>
                <a:spcPct val="150000"/>
              </a:lnSpc>
              <a:buAutoNum type="arabicPeriod"/>
            </a:pPr>
            <a:r>
              <a:rPr lang="en-US" sz="3000" dirty="0" smtClean="0"/>
              <a:t>Don’t start!</a:t>
            </a:r>
          </a:p>
          <a:p>
            <a:pPr marL="457200" indent="-457200" algn="l">
              <a:buAutoNum type="arabicPeriod"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500" dirty="0" err="1" smtClean="0"/>
              <a:t>Apuntes</a:t>
            </a:r>
            <a:r>
              <a:rPr lang="en-US" sz="2500" dirty="0" smtClean="0"/>
              <a:t>  - 10/29/14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65004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/>
          </a:bodyPr>
          <a:lstStyle/>
          <a:p>
            <a:endParaRPr lang="en-US" sz="2800" b="1" u="sng" dirty="0" smtClean="0"/>
          </a:p>
          <a:p>
            <a:r>
              <a:rPr lang="en-US" sz="2800" b="1" u="sng" dirty="0"/>
              <a:t>All 5 of the irregulars are the same as the negative tú irregulars</a:t>
            </a:r>
            <a:r>
              <a:rPr lang="en-US" sz="2800" b="1" u="sng" dirty="0" smtClean="0"/>
              <a:t>:</a:t>
            </a:r>
          </a:p>
          <a:p>
            <a:endParaRPr lang="en-US" sz="2800" dirty="0"/>
          </a:p>
          <a:p>
            <a:r>
              <a:rPr lang="es-MX" sz="2800" dirty="0"/>
              <a:t>SER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</a:t>
            </a:r>
            <a:r>
              <a:rPr lang="es-MX" sz="2800" dirty="0" smtClean="0"/>
              <a:t>SEAN</a:t>
            </a:r>
            <a:endParaRPr lang="en-US" sz="2800" dirty="0"/>
          </a:p>
          <a:p>
            <a:r>
              <a:rPr lang="es-MX" sz="2800" dirty="0"/>
              <a:t>DAR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</a:t>
            </a:r>
            <a:r>
              <a:rPr lang="es-MX" sz="2800" dirty="0" smtClean="0"/>
              <a:t>DEN</a:t>
            </a:r>
            <a:endParaRPr lang="en-US" sz="2800" dirty="0"/>
          </a:p>
          <a:p>
            <a:r>
              <a:rPr lang="es-MX" sz="2800" dirty="0"/>
              <a:t>ESTAR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</a:t>
            </a:r>
            <a:r>
              <a:rPr lang="es-MX" sz="2800" dirty="0" smtClean="0"/>
              <a:t>ESTÉN</a:t>
            </a:r>
            <a:endParaRPr lang="en-US" sz="2800" dirty="0"/>
          </a:p>
          <a:p>
            <a:r>
              <a:rPr lang="es-MX" sz="2800" dirty="0"/>
              <a:t>SABER </a:t>
            </a:r>
            <a:r>
              <a:rPr lang="es-MX" sz="2800" dirty="0">
                <a:sym typeface="Wingdings"/>
              </a:rPr>
              <a:t></a:t>
            </a:r>
            <a:r>
              <a:rPr lang="es-MX" sz="2800" dirty="0"/>
              <a:t> </a:t>
            </a:r>
            <a:r>
              <a:rPr lang="es-MX" sz="2800" dirty="0" smtClean="0"/>
              <a:t>SEPAN</a:t>
            </a:r>
            <a:endParaRPr lang="en-US" sz="2800" dirty="0"/>
          </a:p>
          <a:p>
            <a:r>
              <a:rPr lang="es-MX" sz="2800" dirty="0"/>
              <a:t>IR </a:t>
            </a:r>
            <a:r>
              <a:rPr lang="es-MX" sz="2800" dirty="0">
                <a:sym typeface="Wingdings"/>
              </a:rPr>
              <a:t></a:t>
            </a:r>
            <a:r>
              <a:rPr lang="es-MX" sz="2800" dirty="0"/>
              <a:t> </a:t>
            </a:r>
            <a:r>
              <a:rPr lang="es-MX" sz="2800" dirty="0" smtClean="0"/>
              <a:t>VAYAN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UdS</a:t>
            </a:r>
            <a:r>
              <a:rPr lang="en-US" sz="3600" dirty="0" smtClean="0"/>
              <a:t>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34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/>
          </a:bodyPr>
          <a:lstStyle/>
          <a:p>
            <a:endParaRPr lang="en-US" sz="2800" b="1" u="sng" dirty="0" smtClean="0"/>
          </a:p>
          <a:p>
            <a:r>
              <a:rPr lang="en-US" sz="2800" b="1" dirty="0"/>
              <a:t>Adding P</a:t>
            </a:r>
            <a:r>
              <a:rPr lang="en-US" sz="2800" b="1" dirty="0" smtClean="0"/>
              <a:t>ronouns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When </a:t>
            </a:r>
            <a:r>
              <a:rPr lang="en-US" sz="2800" dirty="0"/>
              <a:t>adding pronouns to commands, always </a:t>
            </a:r>
            <a:r>
              <a:rPr lang="en-US" sz="2800" u="sng" dirty="0"/>
              <a:t>attach the pronoun to the end of the affirmative command and put the pronoun before the negative command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UdS</a:t>
            </a:r>
            <a:r>
              <a:rPr lang="en-US" sz="3600" dirty="0" smtClean="0"/>
              <a:t>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7149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b="1" u="sng" dirty="0"/>
              <a:t>Examples: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err="1"/>
              <a:t>Lavarse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Affirmative </a:t>
            </a:r>
            <a:r>
              <a:rPr lang="en-US" sz="2800" dirty="0" smtClean="0"/>
              <a:t>Uds. </a:t>
            </a:r>
            <a:r>
              <a:rPr lang="en-US" sz="2800" dirty="0"/>
              <a:t>Command: </a:t>
            </a:r>
            <a:r>
              <a:rPr lang="en-US" sz="2800" dirty="0" err="1" smtClean="0"/>
              <a:t>Lávense</a:t>
            </a:r>
            <a:r>
              <a:rPr lang="en-US" sz="2800" dirty="0" smtClean="0"/>
              <a:t>  </a:t>
            </a:r>
            <a:r>
              <a:rPr lang="en-US" sz="2800" dirty="0"/>
              <a:t>/  Negative </a:t>
            </a:r>
            <a:r>
              <a:rPr lang="en-US" sz="2800" dirty="0" smtClean="0"/>
              <a:t>Uds. </a:t>
            </a:r>
            <a:r>
              <a:rPr lang="en-US" sz="2800" dirty="0"/>
              <a:t>Command: No se </a:t>
            </a:r>
            <a:r>
              <a:rPr lang="en-US" sz="2800" dirty="0" err="1" smtClean="0"/>
              <a:t>laven</a:t>
            </a:r>
            <a:endParaRPr lang="en-US" sz="2800" dirty="0" smtClean="0"/>
          </a:p>
          <a:p>
            <a:endParaRPr lang="en-US" sz="2800" dirty="0"/>
          </a:p>
          <a:p>
            <a:r>
              <a:rPr lang="es-MX" sz="2800" dirty="0"/>
              <a:t>Hacer (la tarea)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Affirmative </a:t>
            </a:r>
            <a:r>
              <a:rPr lang="es-MX" sz="2800" dirty="0" smtClean="0"/>
              <a:t>Uds. </a:t>
            </a:r>
            <a:r>
              <a:rPr lang="en-US" sz="2800" dirty="0"/>
              <a:t>Command: </a:t>
            </a:r>
            <a:r>
              <a:rPr lang="en-US" sz="2800" dirty="0" err="1" smtClean="0"/>
              <a:t>Háganla</a:t>
            </a:r>
            <a:r>
              <a:rPr lang="en-US" sz="2800" dirty="0" smtClean="0"/>
              <a:t>  </a:t>
            </a:r>
            <a:r>
              <a:rPr lang="en-US" sz="2800" dirty="0"/>
              <a:t>/  Negative Ud. Command: No la </a:t>
            </a:r>
            <a:r>
              <a:rPr lang="en-US" sz="2800" dirty="0" err="1" smtClean="0"/>
              <a:t>hagan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UdS</a:t>
            </a:r>
            <a:r>
              <a:rPr lang="en-US" sz="3600" dirty="0" smtClean="0"/>
              <a:t>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848884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2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Formal Commands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25061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sz="2800" b="1" u="sng" dirty="0" smtClean="0"/>
              <a:t>When you are talking to an “</a:t>
            </a:r>
            <a:r>
              <a:rPr lang="en-US" sz="2800" b="1" u="sng" dirty="0" err="1" smtClean="0"/>
              <a:t>Usted</a:t>
            </a:r>
            <a:r>
              <a:rPr lang="en-US" sz="2800" b="1" u="sng" dirty="0" smtClean="0"/>
              <a:t>”</a:t>
            </a:r>
          </a:p>
          <a:p>
            <a:endParaRPr lang="en-US" sz="2800" b="1" u="sng" dirty="0" smtClean="0"/>
          </a:p>
          <a:p>
            <a:pPr algn="l"/>
            <a:r>
              <a:rPr lang="en-US" sz="2800" b="1" dirty="0"/>
              <a:t>In order to form an affirmative Ud. Command in Spanish</a:t>
            </a:r>
            <a:r>
              <a:rPr lang="en-US" sz="2800" dirty="0"/>
              <a:t> all you have to do is… </a:t>
            </a:r>
            <a:endParaRPr lang="en-US" sz="2800" dirty="0" smtClean="0"/>
          </a:p>
          <a:p>
            <a:pPr algn="l"/>
            <a:endParaRPr lang="en-US" sz="2800" dirty="0"/>
          </a:p>
          <a:p>
            <a:pPr algn="l"/>
            <a:r>
              <a:rPr lang="en-US" sz="2800" u="sng" dirty="0"/>
              <a:t>R</a:t>
            </a:r>
            <a:r>
              <a:rPr lang="en-US" sz="2800" u="sng" dirty="0" smtClean="0"/>
              <a:t>emove </a:t>
            </a:r>
            <a:r>
              <a:rPr lang="en-US" sz="2800" u="sng" dirty="0"/>
              <a:t>the “s” from the negative tú </a:t>
            </a:r>
            <a:r>
              <a:rPr lang="en-US" sz="2800" u="sng" dirty="0" smtClean="0"/>
              <a:t>command</a:t>
            </a:r>
            <a:r>
              <a:rPr lang="en-US" sz="2800" dirty="0" smtClean="0"/>
              <a:t>. </a:t>
            </a:r>
          </a:p>
          <a:p>
            <a:pPr algn="l"/>
            <a:endParaRPr lang="en-US" sz="2800" dirty="0"/>
          </a:p>
          <a:p>
            <a:pPr algn="l"/>
            <a:r>
              <a:rPr lang="en-US" sz="2800" dirty="0"/>
              <a:t>To make it negative, simply put the word “no” before the affirmative.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Ud.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51302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 lnSpcReduction="10000"/>
          </a:bodyPr>
          <a:lstStyle/>
          <a:p>
            <a:r>
              <a:rPr lang="en-US" sz="2800" b="1" u="sng" dirty="0" smtClean="0"/>
              <a:t>Examples</a:t>
            </a:r>
            <a:r>
              <a:rPr lang="en-US" sz="2800" b="1" u="sng" dirty="0"/>
              <a:t>:</a:t>
            </a:r>
            <a:endParaRPr lang="en-US" sz="2800" dirty="0"/>
          </a:p>
          <a:p>
            <a:r>
              <a:rPr lang="en-US" sz="3100" dirty="0"/>
              <a:t>Comer </a:t>
            </a:r>
            <a:r>
              <a:rPr lang="en-US" sz="3100" dirty="0">
                <a:sym typeface="Wingdings"/>
              </a:rPr>
              <a:t></a:t>
            </a:r>
            <a:r>
              <a:rPr lang="en-US" sz="3100" dirty="0"/>
              <a:t> Negative tú command: No Comas </a:t>
            </a:r>
            <a:endParaRPr lang="en-US" sz="3100" dirty="0" smtClean="0"/>
          </a:p>
          <a:p>
            <a:r>
              <a:rPr lang="en-US" sz="3100" dirty="0" smtClean="0"/>
              <a:t>Ud</a:t>
            </a:r>
            <a:r>
              <a:rPr lang="en-US" sz="3100" dirty="0"/>
              <a:t>. Command: Coma/No </a:t>
            </a:r>
            <a:r>
              <a:rPr lang="en-US" sz="3100" dirty="0" smtClean="0"/>
              <a:t>coma</a:t>
            </a:r>
          </a:p>
          <a:p>
            <a:pPr marL="457200" indent="-457200">
              <a:buFont typeface="Wingdings"/>
              <a:buChar char="à"/>
            </a:pPr>
            <a:endParaRPr lang="en-US" sz="3100" dirty="0"/>
          </a:p>
          <a:p>
            <a:r>
              <a:rPr lang="en-US" sz="3100" dirty="0"/>
              <a:t>Traer </a:t>
            </a:r>
            <a:r>
              <a:rPr lang="en-US" sz="3100" dirty="0">
                <a:sym typeface="Wingdings"/>
              </a:rPr>
              <a:t></a:t>
            </a:r>
            <a:r>
              <a:rPr lang="en-US" sz="3100" dirty="0"/>
              <a:t> Negative tú command: No </a:t>
            </a:r>
            <a:r>
              <a:rPr lang="en-US" sz="3100" dirty="0" err="1" smtClean="0"/>
              <a:t>Traigas</a:t>
            </a:r>
            <a:endParaRPr lang="en-US" sz="3100" dirty="0" smtClean="0"/>
          </a:p>
          <a:p>
            <a:r>
              <a:rPr lang="en-US" sz="3100" dirty="0" smtClean="0"/>
              <a:t>  </a:t>
            </a:r>
            <a:r>
              <a:rPr lang="en-US" sz="3100" dirty="0"/>
              <a:t>Ud. Command: </a:t>
            </a:r>
            <a:r>
              <a:rPr lang="en-US" sz="3100" dirty="0" err="1"/>
              <a:t>Traiga</a:t>
            </a:r>
            <a:r>
              <a:rPr lang="en-US" sz="3100" dirty="0"/>
              <a:t>/No </a:t>
            </a:r>
            <a:r>
              <a:rPr lang="en-US" sz="3100" dirty="0" err="1" smtClean="0"/>
              <a:t>traiga</a:t>
            </a:r>
            <a:endParaRPr lang="en-US" sz="3100" dirty="0" smtClean="0"/>
          </a:p>
          <a:p>
            <a:endParaRPr lang="en-US" sz="3100" dirty="0"/>
          </a:p>
          <a:p>
            <a:r>
              <a:rPr lang="es-MX" sz="3100" dirty="0"/>
              <a:t>Ir </a:t>
            </a:r>
            <a:r>
              <a:rPr lang="en-US" sz="3100" dirty="0">
                <a:sym typeface="Wingdings"/>
              </a:rPr>
              <a:t></a:t>
            </a:r>
            <a:r>
              <a:rPr lang="es-MX" sz="3100" dirty="0"/>
              <a:t> Negative tú command: No vayas </a:t>
            </a:r>
            <a:endParaRPr lang="es-MX" sz="3100" dirty="0" smtClean="0"/>
          </a:p>
          <a:p>
            <a:r>
              <a:rPr lang="es-MX" sz="3100" dirty="0" smtClean="0"/>
              <a:t> </a:t>
            </a:r>
            <a:r>
              <a:rPr lang="es-MX" sz="3100" dirty="0"/>
              <a:t>Ud. Command: Vaya/No vaya</a:t>
            </a:r>
            <a:endParaRPr lang="en-US" sz="31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Ud.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15612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/>
          </a:bodyPr>
          <a:lstStyle/>
          <a:p>
            <a:endParaRPr lang="en-US" sz="2800" b="1" u="sng" dirty="0" smtClean="0"/>
          </a:p>
          <a:p>
            <a:r>
              <a:rPr lang="en-US" sz="2800" b="1" u="sng" dirty="0"/>
              <a:t>All 5 of the irregulars are the same as the negative tú irregulars</a:t>
            </a:r>
            <a:r>
              <a:rPr lang="en-US" sz="2800" b="1" u="sng" dirty="0" smtClean="0"/>
              <a:t>:</a:t>
            </a:r>
          </a:p>
          <a:p>
            <a:endParaRPr lang="en-US" sz="2800" dirty="0"/>
          </a:p>
          <a:p>
            <a:r>
              <a:rPr lang="es-MX" sz="2800" dirty="0"/>
              <a:t>SER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SEA</a:t>
            </a:r>
            <a:endParaRPr lang="en-US" sz="2800" dirty="0"/>
          </a:p>
          <a:p>
            <a:r>
              <a:rPr lang="es-MX" sz="2800" dirty="0"/>
              <a:t>DAR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DÉ</a:t>
            </a:r>
            <a:endParaRPr lang="en-US" sz="2800" dirty="0"/>
          </a:p>
          <a:p>
            <a:r>
              <a:rPr lang="es-MX" sz="2800" dirty="0"/>
              <a:t>ESTAR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ESTÉ</a:t>
            </a:r>
            <a:endParaRPr lang="en-US" sz="2800" dirty="0"/>
          </a:p>
          <a:p>
            <a:r>
              <a:rPr lang="es-MX" sz="2800" dirty="0"/>
              <a:t>SABER </a:t>
            </a:r>
            <a:r>
              <a:rPr lang="es-MX" sz="2800" dirty="0">
                <a:sym typeface="Wingdings"/>
              </a:rPr>
              <a:t></a:t>
            </a:r>
            <a:r>
              <a:rPr lang="es-MX" sz="2800" dirty="0"/>
              <a:t> SEPA</a:t>
            </a:r>
            <a:endParaRPr lang="en-US" sz="2800" dirty="0"/>
          </a:p>
          <a:p>
            <a:r>
              <a:rPr lang="es-MX" sz="2800" dirty="0"/>
              <a:t>IR </a:t>
            </a:r>
            <a:r>
              <a:rPr lang="es-MX" sz="2800" dirty="0">
                <a:sym typeface="Wingdings"/>
              </a:rPr>
              <a:t></a:t>
            </a:r>
            <a:r>
              <a:rPr lang="es-MX" sz="2800" dirty="0"/>
              <a:t> VAYA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Ud.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23574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/>
          </a:bodyPr>
          <a:lstStyle/>
          <a:p>
            <a:endParaRPr lang="en-US" sz="2800" b="1" u="sng" dirty="0" smtClean="0"/>
          </a:p>
          <a:p>
            <a:r>
              <a:rPr lang="en-US" sz="2800" b="1" dirty="0"/>
              <a:t>Adding P</a:t>
            </a:r>
            <a:r>
              <a:rPr lang="en-US" sz="2800" b="1" dirty="0" smtClean="0"/>
              <a:t>ronouns</a:t>
            </a:r>
            <a:r>
              <a:rPr lang="en-US" sz="2800" dirty="0" smtClean="0"/>
              <a:t> </a:t>
            </a:r>
          </a:p>
          <a:p>
            <a:endParaRPr lang="en-US" sz="2800" dirty="0"/>
          </a:p>
          <a:p>
            <a:r>
              <a:rPr lang="en-US" sz="2800" dirty="0" smtClean="0"/>
              <a:t>When </a:t>
            </a:r>
            <a:r>
              <a:rPr lang="en-US" sz="2800" dirty="0"/>
              <a:t>adding pronouns to commands, always </a:t>
            </a:r>
            <a:r>
              <a:rPr lang="en-US" sz="2800" u="sng" dirty="0"/>
              <a:t>attach the pronoun to the end of the affirmative command and put the pronoun before the negative command</a:t>
            </a:r>
            <a:r>
              <a:rPr lang="en-US" sz="2800" dirty="0"/>
              <a:t>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Ud.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85407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b="1" u="sng" dirty="0"/>
              <a:t>Examples: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 err="1"/>
              <a:t>Lavarse</a:t>
            </a:r>
            <a:r>
              <a:rPr lang="en-US" sz="2800" dirty="0"/>
              <a:t>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Affirmative Ud. Command: </a:t>
            </a:r>
            <a:r>
              <a:rPr lang="en-US" sz="2800" dirty="0" err="1"/>
              <a:t>Lávese</a:t>
            </a:r>
            <a:r>
              <a:rPr lang="en-US" sz="2800" dirty="0"/>
              <a:t>  /  Negative Ud. Command: No se </a:t>
            </a:r>
            <a:r>
              <a:rPr lang="en-US" sz="2800" dirty="0" smtClean="0"/>
              <a:t>lave</a:t>
            </a:r>
          </a:p>
          <a:p>
            <a:endParaRPr lang="en-US" sz="2800" dirty="0"/>
          </a:p>
          <a:p>
            <a:r>
              <a:rPr lang="es-MX" sz="2800" dirty="0"/>
              <a:t>Hacer (la tarea)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Affirmative Ud. </a:t>
            </a:r>
            <a:r>
              <a:rPr lang="en-US" sz="2800" dirty="0"/>
              <a:t>Command: </a:t>
            </a:r>
            <a:r>
              <a:rPr lang="en-US" sz="2800" dirty="0" err="1"/>
              <a:t>Hágala</a:t>
            </a:r>
            <a:r>
              <a:rPr lang="en-US" sz="2800" dirty="0"/>
              <a:t>  /  Negative Ud. Command: No la </a:t>
            </a:r>
            <a:r>
              <a:rPr lang="en-US" sz="2800" dirty="0" err="1"/>
              <a:t>haga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Ud.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30343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2800" b="1" u="sng" dirty="0" smtClean="0"/>
              <a:t>When you are talking to more than one person</a:t>
            </a:r>
          </a:p>
          <a:p>
            <a:endParaRPr lang="en-US" sz="2800" b="1" u="sng" dirty="0" smtClean="0"/>
          </a:p>
          <a:p>
            <a:r>
              <a:rPr lang="en-US" sz="2800" b="1" dirty="0"/>
              <a:t>In order to form an affirmative Uds. Command in Spanish</a:t>
            </a:r>
            <a:r>
              <a:rPr lang="en-US" sz="2800" dirty="0"/>
              <a:t> all you have to do is… </a:t>
            </a:r>
          </a:p>
          <a:p>
            <a:r>
              <a:rPr lang="en-US" sz="2800" u="sng" dirty="0"/>
              <a:t>remove the “s” from the negative tú command and add an “n”.</a:t>
            </a:r>
            <a:endParaRPr lang="en-US" sz="2800" dirty="0"/>
          </a:p>
          <a:p>
            <a:r>
              <a:rPr lang="en-US" sz="2800" dirty="0"/>
              <a:t>To make it negative, simply put the word “no” before the affirmative.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UdS</a:t>
            </a:r>
            <a:r>
              <a:rPr lang="en-US" sz="3600" dirty="0" smtClean="0"/>
              <a:t>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470797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2" grpI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457200" y="2020824"/>
            <a:ext cx="8229600" cy="4684776"/>
          </a:xfrm>
        </p:spPr>
        <p:txBody>
          <a:bodyPr>
            <a:normAutofit/>
          </a:bodyPr>
          <a:lstStyle/>
          <a:p>
            <a:r>
              <a:rPr lang="en-US" sz="2800" b="1" u="sng" dirty="0"/>
              <a:t>Examples:</a:t>
            </a:r>
            <a:endParaRPr lang="en-US" sz="2800" dirty="0"/>
          </a:p>
          <a:p>
            <a:r>
              <a:rPr lang="en-US" sz="2800" dirty="0"/>
              <a:t>Comer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Negative tú command: No Comas </a:t>
            </a:r>
            <a:endParaRPr lang="en-US" sz="2800" dirty="0">
              <a:sym typeface="Wingdings"/>
            </a:endParaRPr>
          </a:p>
          <a:p>
            <a:r>
              <a:rPr lang="en-US" sz="2800" dirty="0" smtClean="0"/>
              <a:t>Uds</a:t>
            </a:r>
            <a:r>
              <a:rPr lang="en-US" sz="2800" dirty="0"/>
              <a:t>. Command: </a:t>
            </a:r>
            <a:r>
              <a:rPr lang="en-US" sz="2800" dirty="0" err="1"/>
              <a:t>Coman</a:t>
            </a:r>
            <a:r>
              <a:rPr lang="en-US" sz="2800" dirty="0"/>
              <a:t>/No </a:t>
            </a:r>
            <a:r>
              <a:rPr lang="en-US" sz="2800" dirty="0" err="1" smtClean="0"/>
              <a:t>coman</a:t>
            </a:r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Traer </a:t>
            </a:r>
            <a:r>
              <a:rPr lang="en-US" sz="2800" dirty="0">
                <a:sym typeface="Wingdings"/>
              </a:rPr>
              <a:t></a:t>
            </a:r>
            <a:r>
              <a:rPr lang="en-US" sz="2800" dirty="0"/>
              <a:t> Negative tú command: No </a:t>
            </a:r>
            <a:r>
              <a:rPr lang="en-US" sz="2800" dirty="0" err="1" smtClean="0"/>
              <a:t>Traigas</a:t>
            </a:r>
            <a:r>
              <a:rPr lang="en-US" sz="2800" dirty="0" smtClean="0"/>
              <a:t> </a:t>
            </a:r>
            <a:endParaRPr lang="en-US" sz="2800" dirty="0">
              <a:sym typeface="Wingdings"/>
            </a:endParaRPr>
          </a:p>
          <a:p>
            <a:r>
              <a:rPr lang="en-US" sz="2800" dirty="0" smtClean="0"/>
              <a:t>Uds</a:t>
            </a:r>
            <a:r>
              <a:rPr lang="en-US" sz="2800" dirty="0"/>
              <a:t>. Command: </a:t>
            </a:r>
            <a:r>
              <a:rPr lang="en-US" sz="2800" dirty="0" err="1"/>
              <a:t>Traigan</a:t>
            </a:r>
            <a:r>
              <a:rPr lang="en-US" sz="2800" dirty="0"/>
              <a:t>/No </a:t>
            </a:r>
            <a:r>
              <a:rPr lang="en-US" sz="2800" dirty="0" err="1" smtClean="0"/>
              <a:t>traigan</a:t>
            </a:r>
            <a:endParaRPr lang="en-US" sz="2800" dirty="0" smtClean="0"/>
          </a:p>
          <a:p>
            <a:endParaRPr lang="en-US" sz="2800" dirty="0"/>
          </a:p>
          <a:p>
            <a:r>
              <a:rPr lang="es-MX" sz="2800" dirty="0"/>
              <a:t>Ir </a:t>
            </a:r>
            <a:r>
              <a:rPr lang="en-US" sz="2800" dirty="0">
                <a:sym typeface="Wingdings"/>
              </a:rPr>
              <a:t></a:t>
            </a:r>
            <a:r>
              <a:rPr lang="es-MX" sz="2800" dirty="0"/>
              <a:t> Negative tú command: No vayas </a:t>
            </a:r>
            <a:endParaRPr lang="en-US" sz="2800" dirty="0">
              <a:sym typeface="Wingdings"/>
            </a:endParaRPr>
          </a:p>
          <a:p>
            <a:r>
              <a:rPr lang="es-MX" sz="2800" dirty="0" smtClean="0"/>
              <a:t>Uds</a:t>
            </a:r>
            <a:r>
              <a:rPr lang="es-MX" sz="2800" dirty="0"/>
              <a:t>. Command: Vayan/No vayan</a:t>
            </a:r>
            <a:endParaRPr lang="en-US" sz="28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err="1" smtClean="0"/>
              <a:t>UdS</a:t>
            </a:r>
            <a:r>
              <a:rPr lang="en-US" sz="3600" dirty="0" smtClean="0"/>
              <a:t>. Commands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62319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lackTie">
  <a:themeElements>
    <a:clrScheme name="BlackTie">
      <a:dk1>
        <a:srgbClr val="000000"/>
      </a:dk1>
      <a:lt1>
        <a:srgbClr val="FFFFFF"/>
      </a:lt1>
      <a:dk2>
        <a:srgbClr val="46464A"/>
      </a:dk2>
      <a:lt2>
        <a:srgbClr val="E3DCCF"/>
      </a:lt2>
      <a:accent1>
        <a:srgbClr val="6F6F74"/>
      </a:accent1>
      <a:accent2>
        <a:srgbClr val="A7B789"/>
      </a:accent2>
      <a:accent3>
        <a:srgbClr val="BEAE98"/>
      </a:accent3>
      <a:accent4>
        <a:srgbClr val="92A9B9"/>
      </a:accent4>
      <a:accent5>
        <a:srgbClr val="9C8265"/>
      </a:accent5>
      <a:accent6>
        <a:srgbClr val="8D6974"/>
      </a:accent6>
      <a:hlink>
        <a:srgbClr val="67AABF"/>
      </a:hlink>
      <a:folHlink>
        <a:srgbClr val="B1B5AB"/>
      </a:folHlink>
    </a:clrScheme>
    <a:fontScheme name="BlackTie">
      <a:maj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aramond"/>
        <a:ea typeface=""/>
        <a:cs typeface=""/>
        <a:font script="Grek" typeface="Constantia"/>
        <a:font script="Cyrl" typeface="Constantia"/>
        <a:font script="Jpan" typeface="ＭＳ Ｐ明朝"/>
        <a:font script="Hang" typeface="궁서"/>
        <a:font script="Hans" typeface="仿宋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20000"/>
              </a:schemeClr>
            </a:duotone>
          </a:blip>
          <a:stretch/>
        </a:blip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30000"/>
                <a:satMod val="255000"/>
              </a:schemeClr>
            </a:gs>
          </a:gsLst>
          <a:path path="circle">
            <a:fillToRect l="50000" t="-80000" r="50000" b="18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Black Tie</Template>
  <TotalTime>273</TotalTime>
  <Words>458</Words>
  <Application>Microsoft Office PowerPoint</Application>
  <PresentationFormat>On-screen Show (4:3)</PresentationFormat>
  <Paragraphs>83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BlackTie</vt:lpstr>
      <vt:lpstr>Apuntes  - 10/29/14</vt:lpstr>
      <vt:lpstr>Formal Commands</vt:lpstr>
      <vt:lpstr>Ud. Commands</vt:lpstr>
      <vt:lpstr>Ud. Commands</vt:lpstr>
      <vt:lpstr>Ud. Commands</vt:lpstr>
      <vt:lpstr>Ud. Commands</vt:lpstr>
      <vt:lpstr>Ud. Commands</vt:lpstr>
      <vt:lpstr>UdS. Commands</vt:lpstr>
      <vt:lpstr>UdS. Commands</vt:lpstr>
      <vt:lpstr>UdS. Commands</vt:lpstr>
      <vt:lpstr>UdS. Commands</vt:lpstr>
      <vt:lpstr>UdS. Commands</vt:lpstr>
    </vt:vector>
  </TitlesOfParts>
  <Company>Round Rock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Formal Commands</dc:title>
  <dc:creator>e130699</dc:creator>
  <cp:lastModifiedBy>Windows User</cp:lastModifiedBy>
  <cp:revision>11</cp:revision>
  <dcterms:created xsi:type="dcterms:W3CDTF">2013-11-05T21:38:45Z</dcterms:created>
  <dcterms:modified xsi:type="dcterms:W3CDTF">2014-10-29T20:56:05Z</dcterms:modified>
</cp:coreProperties>
</file>