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Profe </a:t>
            </a:r>
            <a:r>
              <a:rPr lang="es-MX" dirty="0" err="1" smtClean="0"/>
              <a:t>Hodges</a:t>
            </a:r>
            <a:endParaRPr lang="es-MX" dirty="0" smtClean="0"/>
          </a:p>
          <a:p>
            <a:r>
              <a:rPr lang="es-MX" dirty="0" smtClean="0"/>
              <a:t>Spanish 3</a:t>
            </a:r>
          </a:p>
          <a:p>
            <a:r>
              <a:rPr lang="es-MX" dirty="0" smtClean="0"/>
              <a:t>WHS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Subjuntivo –</a:t>
            </a:r>
            <a:br>
              <a:rPr lang="es-MX" dirty="0" smtClean="0"/>
            </a:br>
            <a:r>
              <a:rPr lang="es-MX" dirty="0" smtClean="0"/>
              <a:t>The Subjunctive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76200"/>
            <a:ext cx="8591550" cy="1066801"/>
          </a:xfrm>
        </p:spPr>
        <p:txBody>
          <a:bodyPr/>
          <a:lstStyle/>
          <a:p>
            <a:r>
              <a:rPr lang="es-MX" u="sng" dirty="0" smtClean="0"/>
              <a:t>CONJUGATE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2974072"/>
              </p:ext>
            </p:extLst>
          </p:nvPr>
        </p:nvGraphicFramePr>
        <p:xfrm>
          <a:off x="304800" y="1371600"/>
          <a:ext cx="3611562" cy="251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781"/>
                <a:gridCol w="1805781"/>
              </a:tblGrid>
              <a:tr h="837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7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7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914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SALIR</a:t>
            </a:r>
            <a:endParaRPr lang="en-US" sz="25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62053"/>
              </p:ext>
            </p:extLst>
          </p:nvPr>
        </p:nvGraphicFramePr>
        <p:xfrm>
          <a:off x="4648200" y="1371600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9144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LLEGAR</a:t>
            </a:r>
            <a:endParaRPr lang="en-US" sz="25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77977"/>
              </p:ext>
            </p:extLst>
          </p:nvPr>
        </p:nvGraphicFramePr>
        <p:xfrm>
          <a:off x="304800" y="4283988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18431"/>
              </p:ext>
            </p:extLst>
          </p:nvPr>
        </p:nvGraphicFramePr>
        <p:xfrm>
          <a:off x="4572000" y="4270133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3886200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CRUZAR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15890" y="3886200"/>
            <a:ext cx="1399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TOCAR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5034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362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SALGAS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3291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7455" y="1503402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SALGAMOS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SALGAN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5034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59036" y="236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LLEGUES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59036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</a:t>
            </a:r>
            <a:endParaRPr lang="en-US" sz="3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25490" y="1503402"/>
            <a:ext cx="174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LLEGUEMOS</a:t>
            </a:r>
            <a:endParaRPr lang="en-US" sz="2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3200400"/>
            <a:ext cx="186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LLEGUEN</a:t>
            </a:r>
            <a:endParaRPr lang="en-US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363254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</a:t>
            </a:r>
            <a:endParaRPr 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334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CRUCES</a:t>
            </a:r>
            <a:endParaRPr 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3291" y="6172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95945" y="44958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CRUCEMOS</a:t>
            </a:r>
            <a:endParaRPr lang="en-US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617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CRUCEN</a:t>
            </a:r>
            <a:endParaRPr lang="en-US" sz="3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17473" y="44958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</a:t>
            </a:r>
            <a:endParaRPr lang="en-US" sz="3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96691" y="5327073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TOQUES</a:t>
            </a:r>
            <a:endParaRPr lang="en-US" sz="3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96691" y="6165273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</a:t>
            </a:r>
            <a:endParaRPr lang="en-US" sz="3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76999" y="438403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TOQUEMOS</a:t>
            </a:r>
            <a:endParaRPr lang="en-US" sz="2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617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TOQUEN</a:t>
            </a:r>
            <a:endParaRPr lang="en-US" sz="3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95945" y="236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SALGÁIS</a:t>
            </a:r>
            <a:endParaRPr lang="en-US" sz="3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6999" y="2341602"/>
            <a:ext cx="1752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LLEGUÉIS</a:t>
            </a:r>
            <a:endParaRPr lang="en-US" sz="3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96989" y="5334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CRUCÉIS</a:t>
            </a:r>
            <a:endParaRPr lang="en-US" sz="3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93873" y="5313402"/>
            <a:ext cx="1759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TOQUÉIS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340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76200"/>
            <a:ext cx="8591550" cy="1066801"/>
          </a:xfrm>
        </p:spPr>
        <p:txBody>
          <a:bodyPr/>
          <a:lstStyle/>
          <a:p>
            <a:r>
              <a:rPr lang="es-MX" u="sng" dirty="0" smtClean="0"/>
              <a:t>IRREGULARS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6349983"/>
              </p:ext>
            </p:extLst>
          </p:nvPr>
        </p:nvGraphicFramePr>
        <p:xfrm>
          <a:off x="304800" y="1371600"/>
          <a:ext cx="3611562" cy="251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781"/>
                <a:gridCol w="1805781"/>
              </a:tblGrid>
              <a:tr h="837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7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7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914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SER</a:t>
            </a:r>
            <a:endParaRPr lang="en-US" sz="25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50094"/>
              </p:ext>
            </p:extLst>
          </p:nvPr>
        </p:nvGraphicFramePr>
        <p:xfrm>
          <a:off x="4648200" y="1371600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9144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ESTAR</a:t>
            </a:r>
            <a:endParaRPr lang="en-US" sz="25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814"/>
              </p:ext>
            </p:extLst>
          </p:nvPr>
        </p:nvGraphicFramePr>
        <p:xfrm>
          <a:off x="304800" y="4283988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23804"/>
              </p:ext>
            </p:extLst>
          </p:nvPr>
        </p:nvGraphicFramePr>
        <p:xfrm>
          <a:off x="4572000" y="4270133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3886200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DAR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15890" y="3886200"/>
            <a:ext cx="1399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SABER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5034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SEA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362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SEAS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3291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SEA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7455" y="1503402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SEAMOS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SEAN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5034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ESTÉ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59036" y="236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ESTÉS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59036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ESTÉ</a:t>
            </a:r>
            <a:endParaRPr lang="en-US" sz="3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25490" y="1503402"/>
            <a:ext cx="174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ESTEMOS</a:t>
            </a:r>
            <a:endParaRPr lang="en-US" sz="2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3200400"/>
            <a:ext cx="186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ESTÉN</a:t>
            </a:r>
            <a:endParaRPr lang="en-US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363254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DÉ</a:t>
            </a:r>
            <a:endParaRPr 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334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DES</a:t>
            </a:r>
            <a:endParaRPr 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3291" y="6172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DÉ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95945" y="44958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DEMOS</a:t>
            </a:r>
            <a:endParaRPr lang="en-US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617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DEN</a:t>
            </a:r>
            <a:endParaRPr lang="en-US" sz="3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17473" y="44958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SEPA</a:t>
            </a:r>
            <a:endParaRPr lang="en-US" sz="3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96691" y="5327073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SEPAS</a:t>
            </a:r>
            <a:endParaRPr lang="en-US" sz="3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96691" y="6165273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SEPA</a:t>
            </a:r>
            <a:endParaRPr lang="en-US" sz="3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76999" y="438403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SEPAMOS</a:t>
            </a:r>
            <a:endParaRPr lang="en-US" sz="2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61516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SEPAN</a:t>
            </a:r>
            <a:endParaRPr lang="en-US" sz="3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95945" y="236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SEÁIS</a:t>
            </a:r>
            <a:endParaRPr lang="en-US" sz="3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6999" y="2341602"/>
            <a:ext cx="1752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ESTÉIS</a:t>
            </a:r>
            <a:endParaRPr lang="en-US" sz="3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96989" y="5334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DEIS</a:t>
            </a:r>
            <a:endParaRPr lang="en-US" sz="3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93873" y="5313402"/>
            <a:ext cx="1759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SEPÁIS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215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" y="609600"/>
            <a:ext cx="4373880" cy="304800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Queridos estudiantes,</a:t>
            </a:r>
          </a:p>
          <a:p>
            <a:pPr marL="0" indent="0">
              <a:buNone/>
            </a:pPr>
            <a:endParaRPr lang="es-MX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Yo soy muy gordo y no hago ejercicio nunca. Necesito ayuda. ¿Qué debo hacer?</a:t>
            </a:r>
          </a:p>
          <a:p>
            <a:pPr marL="0" indent="0">
              <a:buNone/>
            </a:pPr>
            <a:endParaRPr lang="es-MX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-Gustavo Gordo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584231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3581400"/>
            <a:ext cx="7620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Use the following Main Clauses and add a subordinate clause using the subjunctive to give Gustavo advice about getting in shape. </a:t>
            </a:r>
          </a:p>
          <a:p>
            <a:pPr marL="0" indent="0">
              <a:buFont typeface="Arial" pitchFamily="34" charset="0"/>
              <a:buNone/>
            </a:pPr>
            <a:endParaRPr lang="es-MX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-Sugiero que (I suggest that)</a:t>
            </a:r>
          </a:p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-Recomiendo que (I recommend that)</a:t>
            </a:r>
          </a:p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-Es importante que (It’s important that)</a:t>
            </a:r>
          </a:p>
        </p:txBody>
      </p:sp>
    </p:spTree>
    <p:extLst>
      <p:ext uri="{BB962C8B-B14F-4D97-AF65-F5344CB8AC3E}">
        <p14:creationId xmlns:p14="http://schemas.microsoft.com/office/powerpoint/2010/main" val="34259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Moods in Language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600" dirty="0">
                <a:latin typeface="+mj-lt"/>
              </a:rPr>
              <a:t>A  verb </a:t>
            </a:r>
            <a:r>
              <a:rPr lang="en-US" sz="6000" b="1" dirty="0">
                <a:solidFill>
                  <a:schemeClr val="accent2"/>
                </a:solidFill>
                <a:latin typeface="Impact" panose="020B0806030902050204" pitchFamily="34" charset="0"/>
              </a:rPr>
              <a:t>TENSE</a:t>
            </a:r>
            <a:r>
              <a:rPr lang="en-US" sz="3600" dirty="0">
                <a:latin typeface="Impact" panose="020B0806030902050204" pitchFamily="34" charset="0"/>
              </a:rPr>
              <a:t> </a:t>
            </a:r>
            <a:r>
              <a:rPr lang="en-US" sz="3600" dirty="0">
                <a:latin typeface="+mj-lt"/>
              </a:rPr>
              <a:t>refers to WHEN an action takes place (past, present, future)</a:t>
            </a:r>
          </a:p>
          <a:p>
            <a:pPr>
              <a:defRPr/>
            </a:pPr>
            <a:endParaRPr lang="en-US" sz="3600" i="1" dirty="0">
              <a:solidFill>
                <a:srgbClr val="3333CC"/>
              </a:solidFill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+mj-lt"/>
              </a:rPr>
              <a:t>A </a:t>
            </a:r>
            <a:r>
              <a:rPr lang="en-US" sz="6000" dirty="0">
                <a:solidFill>
                  <a:schemeClr val="accent2"/>
                </a:solidFill>
                <a:latin typeface="Impact" panose="020B0806030902050204" pitchFamily="34" charset="0"/>
              </a:rPr>
              <a:t>MOOD</a:t>
            </a:r>
            <a:r>
              <a:rPr lang="en-US" sz="3600" dirty="0">
                <a:latin typeface="+mj-lt"/>
              </a:rPr>
              <a:t> reflects how the speaker feels about the action.</a:t>
            </a:r>
          </a:p>
          <a:p>
            <a:pPr lvl="2"/>
            <a:endParaRPr lang="es-MX" dirty="0" smtClean="0"/>
          </a:p>
          <a:p>
            <a:pPr lvl="2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8051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Moods in Language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txBody>
          <a:bodyPr>
            <a:normAutofit/>
          </a:bodyPr>
          <a:lstStyle/>
          <a:p>
            <a:r>
              <a:rPr lang="es-MX" sz="2500" dirty="0" smtClean="0"/>
              <a:t>There are a few types of “Moods” in language.</a:t>
            </a:r>
          </a:p>
          <a:p>
            <a:endParaRPr lang="es-MX" sz="2500" dirty="0"/>
          </a:p>
          <a:p>
            <a:r>
              <a:rPr lang="es-MX" sz="2500" dirty="0" smtClean="0"/>
              <a:t>You have already learned 2 of the moods in Spanish.</a:t>
            </a:r>
          </a:p>
          <a:p>
            <a:endParaRPr lang="es-MX" dirty="0"/>
          </a:p>
          <a:p>
            <a:pPr lvl="1"/>
            <a:r>
              <a:rPr lang="es-MX" sz="2500" dirty="0" smtClean="0"/>
              <a:t>The INDICATIVE mood</a:t>
            </a:r>
          </a:p>
          <a:p>
            <a:pPr lvl="2"/>
            <a:r>
              <a:rPr lang="es-MX" sz="2500" dirty="0"/>
              <a:t>Things that were done</a:t>
            </a:r>
          </a:p>
          <a:p>
            <a:pPr lvl="2"/>
            <a:r>
              <a:rPr lang="es-MX" sz="2500" dirty="0"/>
              <a:t>Things of certainty</a:t>
            </a:r>
          </a:p>
          <a:p>
            <a:pPr lvl="2"/>
            <a:r>
              <a:rPr lang="es-MX" sz="2500" dirty="0" smtClean="0"/>
              <a:t>Reality</a:t>
            </a:r>
          </a:p>
          <a:p>
            <a:pPr marL="342202" lvl="2" indent="0">
              <a:buNone/>
            </a:pPr>
            <a:endParaRPr lang="es-MX" dirty="0" smtClean="0"/>
          </a:p>
          <a:p>
            <a:pPr lvl="1"/>
            <a:r>
              <a:rPr lang="es-MX" sz="2500" dirty="0" smtClean="0"/>
              <a:t>The IMPERATIVE mood</a:t>
            </a:r>
          </a:p>
          <a:p>
            <a:pPr lvl="2"/>
            <a:r>
              <a:rPr lang="es-MX" sz="2500" dirty="0" smtClean="0"/>
              <a:t>Commands</a:t>
            </a:r>
          </a:p>
          <a:p>
            <a:pPr lvl="2"/>
            <a:endParaRPr lang="es-MX" dirty="0" smtClean="0"/>
          </a:p>
          <a:p>
            <a:pPr lvl="2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263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/>
              <a:t>Moods in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/>
          </a:bodyPr>
          <a:lstStyle/>
          <a:p>
            <a:r>
              <a:rPr lang="es-MX" sz="2500" dirty="0" smtClean="0"/>
              <a:t>I went to the store.</a:t>
            </a:r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INDICATIVE</a:t>
            </a:r>
          </a:p>
          <a:p>
            <a:r>
              <a:rPr lang="es-MX" sz="2500" dirty="0" smtClean="0"/>
              <a:t>Go to the mall!</a:t>
            </a:r>
            <a:endParaRPr lang="es-MX" sz="2500" dirty="0"/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IMPERATIVE</a:t>
            </a:r>
            <a:endParaRPr lang="es-MX" sz="2500" dirty="0">
              <a:solidFill>
                <a:srgbClr val="FF0000"/>
              </a:solidFill>
            </a:endParaRPr>
          </a:p>
          <a:p>
            <a:r>
              <a:rPr lang="es-MX" sz="2500" dirty="0" smtClean="0"/>
              <a:t>Don’t </a:t>
            </a:r>
            <a:r>
              <a:rPr lang="es-MX" sz="2500" dirty="0" err="1" smtClean="0"/>
              <a:t>wear</a:t>
            </a:r>
            <a:r>
              <a:rPr lang="es-MX" sz="2500" dirty="0" smtClean="0"/>
              <a:t> </a:t>
            </a:r>
            <a:r>
              <a:rPr lang="es-MX" sz="2500" dirty="0" err="1" smtClean="0"/>
              <a:t>that</a:t>
            </a:r>
            <a:r>
              <a:rPr lang="es-MX" sz="2500" dirty="0" smtClean="0"/>
              <a:t>.</a:t>
            </a:r>
            <a:endParaRPr lang="es-MX" sz="2500" dirty="0"/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IMPERATIVE</a:t>
            </a:r>
            <a:endParaRPr lang="es-MX" sz="2500" dirty="0">
              <a:solidFill>
                <a:srgbClr val="FF0000"/>
              </a:solidFill>
            </a:endParaRPr>
          </a:p>
          <a:p>
            <a:r>
              <a:rPr lang="es-MX" sz="2500" dirty="0" smtClean="0"/>
              <a:t>She said it.</a:t>
            </a:r>
            <a:endParaRPr lang="es-MX" sz="2500" dirty="0"/>
          </a:p>
          <a:p>
            <a:pPr lvl="1"/>
            <a:r>
              <a:rPr lang="es-MX" sz="2500" dirty="0">
                <a:solidFill>
                  <a:srgbClr val="FF0000"/>
                </a:solidFill>
              </a:rPr>
              <a:t>INDICATIVE</a:t>
            </a:r>
          </a:p>
          <a:p>
            <a:r>
              <a:rPr lang="es-MX" sz="2500" dirty="0" smtClean="0"/>
              <a:t>I want </a:t>
            </a:r>
            <a:r>
              <a:rPr lang="es-MX" sz="2500" dirty="0" err="1" smtClean="0"/>
              <a:t>the</a:t>
            </a:r>
            <a:r>
              <a:rPr lang="es-MX" sz="2500" dirty="0" smtClean="0"/>
              <a:t> </a:t>
            </a:r>
            <a:r>
              <a:rPr lang="es-MX" sz="2500" dirty="0" err="1" smtClean="0"/>
              <a:t>job</a:t>
            </a:r>
            <a:r>
              <a:rPr lang="es-MX" sz="2500" dirty="0"/>
              <a:t>!</a:t>
            </a:r>
          </a:p>
          <a:p>
            <a:pPr lvl="1"/>
            <a:r>
              <a:rPr lang="es-MX" sz="2500" dirty="0">
                <a:solidFill>
                  <a:srgbClr val="FF0000"/>
                </a:solidFill>
              </a:rPr>
              <a:t>INDICATIVE</a:t>
            </a:r>
          </a:p>
          <a:p>
            <a:r>
              <a:rPr lang="es-MX" sz="2500" dirty="0" smtClean="0"/>
              <a:t>Do what </a:t>
            </a:r>
            <a:r>
              <a:rPr lang="es-MX" sz="2500" dirty="0" err="1" smtClean="0"/>
              <a:t>you</a:t>
            </a:r>
            <a:r>
              <a:rPr lang="es-MX" sz="2500" dirty="0" smtClean="0"/>
              <a:t> </a:t>
            </a:r>
            <a:r>
              <a:rPr lang="es-MX" sz="2500" dirty="0" err="1" smtClean="0"/>
              <a:t>want</a:t>
            </a:r>
            <a:r>
              <a:rPr lang="es-MX" sz="2500" dirty="0"/>
              <a:t>.</a:t>
            </a:r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IMPERATIVE</a:t>
            </a:r>
            <a:endParaRPr lang="es-MX" sz="2500" dirty="0">
              <a:solidFill>
                <a:srgbClr val="FF0000"/>
              </a:solidFill>
            </a:endParaRPr>
          </a:p>
          <a:p>
            <a:pPr marL="170752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88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The Subjunctive Mood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304800" y="1298448"/>
            <a:ext cx="9448800" cy="5254752"/>
          </a:xfrm>
        </p:spPr>
        <p:txBody>
          <a:bodyPr>
            <a:normAutofit/>
          </a:bodyPr>
          <a:lstStyle/>
          <a:p>
            <a:pPr marL="342202" lvl="2" indent="0">
              <a:buNone/>
            </a:pPr>
            <a:r>
              <a:rPr lang="es-MX" sz="2500" dirty="0" smtClean="0"/>
              <a:t>There is 3rd mood called the “Subjunctive”Mood.</a:t>
            </a:r>
          </a:p>
          <a:p>
            <a:pPr marL="342202" lvl="2" indent="0">
              <a:buNone/>
            </a:pPr>
            <a:endParaRPr lang="es-MX" sz="2500" dirty="0"/>
          </a:p>
          <a:p>
            <a:pPr marL="342202" lvl="2" indent="0">
              <a:buNone/>
            </a:pPr>
            <a:r>
              <a:rPr lang="es-MX" sz="2500" dirty="0" smtClean="0"/>
              <a:t>The subjunctive mood is used to 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MX" altLang="en-US" sz="2800" dirty="0"/>
              <a:t>	</a:t>
            </a:r>
            <a:r>
              <a:rPr lang="es-MX" altLang="en-US" sz="2800" dirty="0" smtClean="0"/>
              <a:t>*Express doubt</a:t>
            </a:r>
            <a:endParaRPr lang="en-US" altLang="en-US" sz="2800" dirty="0"/>
          </a:p>
          <a:p>
            <a:pPr marL="0" indent="0">
              <a:buClr>
                <a:schemeClr val="hlink"/>
              </a:buClr>
              <a:buNone/>
            </a:pPr>
            <a:r>
              <a:rPr lang="en-US" altLang="en-US" sz="2800" dirty="0" smtClean="0"/>
              <a:t>	*Express desires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*Express uncertainty</a:t>
            </a:r>
            <a:endParaRPr lang="en-US" altLang="en-US" sz="2800" dirty="0"/>
          </a:p>
          <a:p>
            <a:pPr marL="0" indent="0">
              <a:buClr>
                <a:schemeClr val="hlink"/>
              </a:buClr>
              <a:buNone/>
            </a:pPr>
            <a:r>
              <a:rPr lang="en-US" altLang="en-US" sz="2800" dirty="0" smtClean="0"/>
              <a:t>	*Express things that aren’t real/haven’t happened</a:t>
            </a:r>
          </a:p>
          <a:p>
            <a:pPr marL="0" indent="0">
              <a:buClr>
                <a:schemeClr val="hlink"/>
              </a:buClr>
              <a:buNone/>
            </a:pPr>
            <a:endParaRPr lang="es-MX" altLang="en-US" sz="2800" dirty="0"/>
          </a:p>
          <a:p>
            <a:pPr marL="0" indent="0" algn="ctr">
              <a:buClr>
                <a:schemeClr val="hlink"/>
              </a:buClr>
              <a:buNone/>
            </a:pPr>
            <a:r>
              <a:rPr lang="es-MX" altLang="en-US" sz="2800" dirty="0" smtClean="0"/>
              <a:t>	</a:t>
            </a:r>
            <a:r>
              <a:rPr lang="es-MX" altLang="en-US" sz="2800" b="1" u="sng" dirty="0" smtClean="0"/>
              <a:t>The subjunctive is NEVER by itself – it MUST be </a:t>
            </a:r>
            <a:r>
              <a:rPr lang="es-MX" altLang="en-US" sz="2800" b="1" u="sng" dirty="0" err="1" smtClean="0"/>
              <a:t>used</a:t>
            </a:r>
            <a:r>
              <a:rPr lang="es-MX" altLang="en-US" sz="2800" b="1" u="sng" dirty="0" smtClean="0"/>
              <a:t> </a:t>
            </a:r>
            <a:r>
              <a:rPr lang="es-MX" altLang="en-US" sz="2800" b="1" u="sng" dirty="0" err="1" smtClean="0"/>
              <a:t>after</a:t>
            </a:r>
            <a:r>
              <a:rPr lang="es-MX" altLang="en-US" sz="2800" b="1" u="sng" dirty="0" smtClean="0"/>
              <a:t> </a:t>
            </a:r>
            <a:r>
              <a:rPr lang="es-MX" altLang="en-US" sz="2800" b="1" u="sng" dirty="0" smtClean="0"/>
              <a:t>something else.</a:t>
            </a:r>
            <a:endParaRPr lang="en-US" altLang="en-US" sz="2800" b="1" u="sng" dirty="0" smtClean="0"/>
          </a:p>
          <a:p>
            <a:pPr marL="342202" lvl="2" indent="0">
              <a:buNone/>
            </a:pPr>
            <a:endParaRPr lang="es-MX" sz="2500" dirty="0" smtClean="0"/>
          </a:p>
        </p:txBody>
      </p:sp>
    </p:spTree>
    <p:extLst>
      <p:ext uri="{BB962C8B-B14F-4D97-AF65-F5344CB8AC3E}">
        <p14:creationId xmlns:p14="http://schemas.microsoft.com/office/powerpoint/2010/main" val="17756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The Subjunctive Mood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835152"/>
          </a:xfrm>
        </p:spPr>
        <p:txBody>
          <a:bodyPr>
            <a:normAutofit/>
          </a:bodyPr>
          <a:lstStyle/>
          <a:p>
            <a:pPr marL="342202" lvl="2" indent="0" algn="ctr">
              <a:buNone/>
            </a:pPr>
            <a:r>
              <a:rPr lang="es-MX" sz="4000" dirty="0" smtClean="0"/>
              <a:t>It’s important that you study.</a:t>
            </a:r>
          </a:p>
          <a:p>
            <a:pPr marL="342202" lvl="2" indent="0">
              <a:buNone/>
            </a:pPr>
            <a:endParaRPr lang="es-MX" sz="2500" dirty="0"/>
          </a:p>
          <a:p>
            <a:pPr marL="342202" lvl="2" indent="0">
              <a:buNone/>
            </a:pPr>
            <a:endParaRPr lang="es-MX" sz="25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1905000"/>
            <a:ext cx="281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1981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2514600" y="2057400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41910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Indicative</a:t>
            </a:r>
          </a:p>
          <a:p>
            <a:pPr algn="ctr"/>
            <a:r>
              <a:rPr lang="es-MX" sz="2500" b="1" dirty="0" smtClean="0"/>
              <a:t>(Main Clause)</a:t>
            </a:r>
            <a:endParaRPr lang="en-US" sz="2500" b="1" dirty="0"/>
          </a:p>
        </p:txBody>
      </p:sp>
      <p:sp>
        <p:nvSpPr>
          <p:cNvPr id="11" name="Up Arrow 10"/>
          <p:cNvSpPr/>
          <p:nvPr/>
        </p:nvSpPr>
        <p:spPr>
          <a:xfrm>
            <a:off x="5943600" y="2102427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62945" y="4203927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Subjunctive</a:t>
            </a:r>
          </a:p>
          <a:p>
            <a:pPr algn="ctr"/>
            <a:r>
              <a:rPr lang="es-MX" sz="2500" b="1" dirty="0" smtClean="0"/>
              <a:t>(Subordinate clause)</a:t>
            </a:r>
            <a:endParaRPr lang="en-US" sz="2500" b="1" dirty="0"/>
          </a:p>
        </p:txBody>
      </p:sp>
      <p:sp>
        <p:nvSpPr>
          <p:cNvPr id="13" name="Down Arrow 12"/>
          <p:cNvSpPr/>
          <p:nvPr/>
        </p:nvSpPr>
        <p:spPr>
          <a:xfrm>
            <a:off x="4724400" y="1905000"/>
            <a:ext cx="623455" cy="411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83972" y="6046581"/>
            <a:ext cx="358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Connects the 2 phrases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1588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The Subjunctive Mood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835152"/>
          </a:xfrm>
        </p:spPr>
        <p:txBody>
          <a:bodyPr>
            <a:normAutofit/>
          </a:bodyPr>
          <a:lstStyle/>
          <a:p>
            <a:pPr marL="342202" lvl="2" indent="0" algn="ctr">
              <a:buNone/>
            </a:pPr>
            <a:r>
              <a:rPr lang="es-MX" sz="4000" dirty="0" smtClean="0"/>
              <a:t>Recomiendo que tú vayas a la fiesta.</a:t>
            </a:r>
          </a:p>
          <a:p>
            <a:pPr marL="342202" lvl="2" indent="0">
              <a:buNone/>
            </a:pPr>
            <a:endParaRPr lang="es-MX" sz="2500" dirty="0"/>
          </a:p>
          <a:p>
            <a:pPr marL="342202" lvl="2" indent="0">
              <a:buNone/>
            </a:pPr>
            <a:endParaRPr lang="es-MX" sz="25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905000"/>
            <a:ext cx="27189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55622" y="1967345"/>
            <a:ext cx="12711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1524000" y="2102427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3434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Indicativo</a:t>
            </a:r>
          </a:p>
          <a:p>
            <a:pPr algn="ctr"/>
            <a:r>
              <a:rPr lang="es-MX" sz="2500" b="1" dirty="0" smtClean="0"/>
              <a:t>(Cláusula Principal)</a:t>
            </a:r>
            <a:endParaRPr lang="en-US" sz="2500" b="1" dirty="0"/>
          </a:p>
        </p:txBody>
      </p:sp>
      <p:sp>
        <p:nvSpPr>
          <p:cNvPr id="11" name="Up Arrow 10"/>
          <p:cNvSpPr/>
          <p:nvPr/>
        </p:nvSpPr>
        <p:spPr>
          <a:xfrm>
            <a:off x="5155622" y="2095500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4413817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Subjunctivo</a:t>
            </a:r>
          </a:p>
          <a:p>
            <a:pPr algn="ctr"/>
            <a:r>
              <a:rPr lang="es-MX" sz="2500" b="1" dirty="0"/>
              <a:t>(</a:t>
            </a:r>
            <a:r>
              <a:rPr lang="es-MX" sz="2500" b="1" dirty="0" smtClean="0"/>
              <a:t>Cláusula Subordinada)</a:t>
            </a:r>
            <a:endParaRPr lang="en-US" sz="2500" b="1" dirty="0"/>
          </a:p>
        </p:txBody>
      </p:sp>
      <p:sp>
        <p:nvSpPr>
          <p:cNvPr id="13" name="Down Arrow 12"/>
          <p:cNvSpPr/>
          <p:nvPr/>
        </p:nvSpPr>
        <p:spPr>
          <a:xfrm>
            <a:off x="3491345" y="1981200"/>
            <a:ext cx="623455" cy="411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58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Conexión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8598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191276" y="74613"/>
            <a:ext cx="5242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Rockwell" panose="02060603020205020403" pitchFamily="18" charset="0"/>
              </a:rPr>
              <a:t>How to form the subjunctive: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You may have noticed that the subjunctive is like the commands that you have already learned.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1828800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“Go to Yo, drop the “o”, add </a:t>
            </a:r>
            <a:r>
              <a:rPr lang="en-US" altLang="en-US" sz="2800" dirty="0" err="1">
                <a:solidFill>
                  <a:schemeClr val="accent2"/>
                </a:solidFill>
                <a:latin typeface="+mn-lt"/>
              </a:rPr>
              <a:t>opuesto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…there you go!”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52400" y="2593975"/>
            <a:ext cx="4610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FOR –AR VERBS – 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Follow the step above and add…</a:t>
            </a:r>
            <a:endParaRPr lang="en-US" altLang="en-US" b="1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30928"/>
              </p:ext>
            </p:extLst>
          </p:nvPr>
        </p:nvGraphicFramePr>
        <p:xfrm>
          <a:off x="381000" y="3810000"/>
          <a:ext cx="4191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EMOS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ÉIS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72765"/>
              </p:ext>
            </p:extLst>
          </p:nvPr>
        </p:nvGraphicFramePr>
        <p:xfrm>
          <a:off x="4876800" y="3810000"/>
          <a:ext cx="4191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AMOS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ÁIS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AN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51664" y="2590800"/>
            <a:ext cx="4610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FOR –</a:t>
            </a:r>
            <a:r>
              <a:rPr lang="es-MX" altLang="en-US" b="1" dirty="0" smtClean="0">
                <a:latin typeface="+mj-lt"/>
              </a:rPr>
              <a:t>ER/-IR </a:t>
            </a:r>
            <a:r>
              <a:rPr lang="es-MX" altLang="en-US" b="1" dirty="0" smtClean="0">
                <a:latin typeface="+mj-lt"/>
              </a:rPr>
              <a:t>VERBS – 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Follow the step above and add…</a:t>
            </a:r>
            <a:endParaRPr lang="en-US" alt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5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Practice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34440"/>
            <a:ext cx="8991600" cy="49377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 necesario que ella ______________ (tener) su libro.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Su mamá quiere que tú ______________ (comer) todas las frutas.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 importante que Uds. ______________ (estudiar) mucho.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Necesito una amiga que ______________ (decir) la verdad.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Espero que nosotros ______________ (sacar) buenas notas.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Mi profesor nescesita que yo ______________ (ir) a la clase.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 horrible que Maria no ______________ (obedecer) a su madre.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Ella sugiere que </a:t>
            </a:r>
            <a:r>
              <a:rPr lang="es-MX" sz="2400" dirty="0"/>
              <a:t>ellos </a:t>
            </a:r>
            <a:r>
              <a:rPr lang="es-MX" sz="2400" dirty="0" smtClean="0"/>
              <a:t>______________ (jugar) en el gimnasio.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2954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tenga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45" y="1924854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comas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345" y="25908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estudien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745" y="3220254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diga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8100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saquemos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4196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vaya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745" y="51054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obedezca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255" y="57150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jueguen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482</TotalTime>
  <Words>489</Words>
  <Application>Microsoft Office PowerPoint</Application>
  <PresentationFormat>On-screen Show (4:3)</PresentationFormat>
  <Paragraphs>161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El Subjuntivo – The Subjunctive</vt:lpstr>
      <vt:lpstr>Moods in Language</vt:lpstr>
      <vt:lpstr>Moods in Language</vt:lpstr>
      <vt:lpstr>Moods in Language</vt:lpstr>
      <vt:lpstr>The Subjunctive Mood</vt:lpstr>
      <vt:lpstr>The Subjunctive Mood</vt:lpstr>
      <vt:lpstr>The Subjunctive Mood</vt:lpstr>
      <vt:lpstr>PowerPoint Presentation</vt:lpstr>
      <vt:lpstr>Practice</vt:lpstr>
      <vt:lpstr>CONJUGATE</vt:lpstr>
      <vt:lpstr>IRREGULARS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Subjuntivo – The Subjunctive</dc:title>
  <dc:creator>e130699</dc:creator>
  <cp:lastModifiedBy>Windows User</cp:lastModifiedBy>
  <cp:revision>22</cp:revision>
  <dcterms:created xsi:type="dcterms:W3CDTF">2014-01-07T21:19:15Z</dcterms:created>
  <dcterms:modified xsi:type="dcterms:W3CDTF">2016-05-04T20:54:41Z</dcterms:modified>
</cp:coreProperties>
</file>