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81" d="100"/>
          <a:sy n="81" d="100"/>
        </p:scale>
        <p:origin x="-16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2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2C9D83-7643-476A-B574-348006582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59EF4-9563-48D6-91C1-4E831622D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7942-EA2B-448C-AB99-6C3FDC993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685F-4C7B-4F88-BF65-E0EFB4CCD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A364B-6832-4D61-94C6-55935B1DC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064E-6995-4A8B-B458-4AA5AC758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0EBF-B8BC-418A-9BBE-4824F47D7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ED566-F3D8-4E84-90EE-A25808C41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A1748-5548-4208-9F74-AFDB8039C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E8640-AA21-448C-9AE4-8F0B304D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0247-C6A1-4820-B06E-94F4442EF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FE360-2F95-4A02-ACE4-B850AF84E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3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14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041D1A8-6D8B-4ABA-B550-02F265C8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Imperfect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7325" y="1981200"/>
            <a:ext cx="3622675" cy="4114800"/>
          </a:xfrm>
        </p:spPr>
        <p:txBody>
          <a:bodyPr/>
          <a:lstStyle/>
          <a:p>
            <a:pPr eaLnBrk="1" hangingPunct="1"/>
            <a:r>
              <a:rPr lang="en-US" sz="2800" i="0" smtClean="0"/>
              <a:t>In this presentation, we will look at another way of talking about the past.</a:t>
            </a:r>
          </a:p>
        </p:txBody>
      </p:sp>
      <p:pic>
        <p:nvPicPr>
          <p:cNvPr id="3076" name="Picture 5" descr="C:\Program Files\Common Files\Microsoft Shared\Clipart\cagcat50\bd0678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362200"/>
            <a:ext cx="3622675" cy="3351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Estar…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0" smtClean="0"/>
              <a:t>yo estaba</a:t>
            </a:r>
          </a:p>
          <a:p>
            <a:pPr eaLnBrk="1" hangingPunct="1"/>
            <a:r>
              <a:rPr lang="en-US" sz="2800" i="0" smtClean="0"/>
              <a:t>t</a:t>
            </a:r>
            <a:r>
              <a:rPr lang="en-US" sz="2800" i="0" smtClean="0">
                <a:cs typeface="Times New Roman" pitchFamily="18" charset="0"/>
              </a:rPr>
              <a:t>ú estabas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ella estaba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nosotros estábamos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ellos estaban</a:t>
            </a:r>
          </a:p>
          <a:p>
            <a:pPr eaLnBrk="1" hangingPunct="1"/>
            <a:endParaRPr lang="en-US" sz="2800" i="0" smtClean="0">
              <a:cs typeface="Times New Roman" pitchFamily="18" charset="0"/>
            </a:endParaRP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How about </a:t>
            </a:r>
            <a:r>
              <a:rPr lang="en-US" sz="2800" b="1" i="0" smtClean="0">
                <a:cs typeface="Times New Roman" pitchFamily="18" charset="0"/>
              </a:rPr>
              <a:t>volver</a:t>
            </a:r>
            <a:r>
              <a:rPr lang="en-US" sz="2800" i="0" smtClean="0">
                <a:cs typeface="Times New Roman" pitchFamily="18" charset="0"/>
              </a:rPr>
              <a:t>?</a:t>
            </a:r>
            <a:endParaRPr lang="en-US" sz="2800" i="0" smtClean="0"/>
          </a:p>
        </p:txBody>
      </p:sp>
      <p:pic>
        <p:nvPicPr>
          <p:cNvPr id="13316" name="Picture 6" descr="C:\Program Files\Common Files\Microsoft Shared\Clipart\cagcat50\pe01682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68538"/>
            <a:ext cx="3200400" cy="3128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Volver…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yo volv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i="0" smtClean="0"/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t</a:t>
            </a:r>
            <a:r>
              <a:rPr lang="en-US" sz="2400" i="0" smtClean="0">
                <a:cs typeface="Times New Roman" pitchFamily="18" charset="0"/>
              </a:rPr>
              <a:t>ú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ella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nosotros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ellos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sz="24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b="1" i="0" smtClean="0">
                <a:cs typeface="Times New Roman" pitchFamily="18" charset="0"/>
              </a:rPr>
              <a:t>Volver</a:t>
            </a:r>
            <a:r>
              <a:rPr lang="en-US" sz="1600" i="0" smtClean="0">
                <a:cs typeface="Times New Roman" pitchFamily="18" charset="0"/>
              </a:rPr>
              <a:t> is a stem-changing verb in the present, but stem-changing verbs </a:t>
            </a:r>
            <a:r>
              <a:rPr lang="en-US" sz="1600" i="0" u="sng" smtClean="0">
                <a:cs typeface="Times New Roman" pitchFamily="18" charset="0"/>
              </a:rPr>
              <a:t>don’t</a:t>
            </a:r>
            <a:r>
              <a:rPr lang="en-US" sz="1600" i="0" smtClean="0">
                <a:cs typeface="Times New Roman" pitchFamily="18" charset="0"/>
              </a:rPr>
              <a:t> change in the imperfect!</a:t>
            </a:r>
          </a:p>
          <a:p>
            <a:pPr eaLnBrk="1" hangingPunct="1">
              <a:lnSpc>
                <a:spcPct val="90000"/>
              </a:lnSpc>
            </a:pPr>
            <a:endParaRPr lang="en-US" sz="16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How about </a:t>
            </a:r>
            <a:r>
              <a:rPr lang="en-US" sz="2400" b="1" i="0" smtClean="0">
                <a:cs typeface="Times New Roman" pitchFamily="18" charset="0"/>
              </a:rPr>
              <a:t>conocer</a:t>
            </a:r>
            <a:r>
              <a:rPr lang="en-US" sz="2400" i="0" smtClean="0">
                <a:cs typeface="Times New Roman" pitchFamily="18" charset="0"/>
              </a:rPr>
              <a:t>?</a:t>
            </a:r>
          </a:p>
        </p:txBody>
      </p:sp>
      <p:pic>
        <p:nvPicPr>
          <p:cNvPr id="14340" name="Picture 6" descr="C:\Program Files\Microsoft Office\Clipart\standard\stddir1\bd0632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797175"/>
            <a:ext cx="2743200" cy="1881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Conocer…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0" smtClean="0"/>
              <a:t>yo conoc</a:t>
            </a:r>
            <a:r>
              <a:rPr lang="en-US" sz="2800" i="0" smtClean="0">
                <a:cs typeface="Times New Roman" pitchFamily="18" charset="0"/>
              </a:rPr>
              <a:t>ía</a:t>
            </a:r>
            <a:endParaRPr lang="en-US" sz="2800" i="0" smtClean="0"/>
          </a:p>
          <a:p>
            <a:pPr eaLnBrk="1" hangingPunct="1">
              <a:lnSpc>
                <a:spcPct val="90000"/>
              </a:lnSpc>
            </a:pPr>
            <a:r>
              <a:rPr lang="en-US" sz="2800" i="0" smtClean="0"/>
              <a:t>t</a:t>
            </a:r>
            <a:r>
              <a:rPr lang="en-US" sz="2800" i="0" smtClean="0">
                <a:cs typeface="Times New Roman" pitchFamily="18" charset="0"/>
              </a:rPr>
              <a:t>ú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ella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nosotros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ellos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sz="28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b="1" i="0" smtClean="0">
                <a:cs typeface="Times New Roman" pitchFamily="18" charset="0"/>
              </a:rPr>
              <a:t>Conocer</a:t>
            </a:r>
            <a:r>
              <a:rPr lang="en-US" sz="1800" i="0" smtClean="0">
                <a:cs typeface="Times New Roman" pitchFamily="18" charset="0"/>
              </a:rPr>
              <a:t> is irregular in the present, but not  in the imperfect!</a:t>
            </a:r>
            <a:endParaRPr lang="en-US" sz="28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How about </a:t>
            </a:r>
            <a:r>
              <a:rPr lang="en-US" sz="2800" b="1" i="0" smtClean="0">
                <a:cs typeface="Times New Roman" pitchFamily="18" charset="0"/>
              </a:rPr>
              <a:t>decir</a:t>
            </a:r>
            <a:r>
              <a:rPr lang="en-US" sz="2800" i="0" smtClean="0">
                <a:cs typeface="Times New Roman" pitchFamily="18" charset="0"/>
              </a:rPr>
              <a:t>?</a:t>
            </a:r>
          </a:p>
        </p:txBody>
      </p:sp>
      <p:pic>
        <p:nvPicPr>
          <p:cNvPr id="15364" name="Picture 6" descr="C:\Program Files\Microsoft Office\Clipart\standard\stddir2\bd07248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81200"/>
            <a:ext cx="3030538" cy="3406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Decir…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yo dec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i="0" smtClean="0"/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t</a:t>
            </a:r>
            <a:r>
              <a:rPr lang="en-US" sz="2400" i="0" smtClean="0">
                <a:cs typeface="Times New Roman" pitchFamily="18" charset="0"/>
              </a:rPr>
              <a:t>ú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ella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nosotros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ellos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sz="24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b="1" i="0" smtClean="0">
                <a:cs typeface="Times New Roman" pitchFamily="18" charset="0"/>
              </a:rPr>
              <a:t>Decir</a:t>
            </a:r>
            <a:r>
              <a:rPr lang="en-US" sz="1600" i="0" smtClean="0">
                <a:cs typeface="Times New Roman" pitchFamily="18" charset="0"/>
              </a:rPr>
              <a:t> is stem-changing and irregular in both the present and the preterite, but it’s </a:t>
            </a:r>
            <a:r>
              <a:rPr lang="en-US" sz="1600" b="1" i="0" smtClean="0">
                <a:cs typeface="Times New Roman" pitchFamily="18" charset="0"/>
              </a:rPr>
              <a:t>regular</a:t>
            </a:r>
            <a:r>
              <a:rPr lang="en-US" sz="1600" i="0" smtClean="0">
                <a:cs typeface="Times New Roman" pitchFamily="18" charset="0"/>
              </a:rPr>
              <a:t> in the imperfect!</a:t>
            </a:r>
          </a:p>
          <a:p>
            <a:pPr eaLnBrk="1" hangingPunct="1">
              <a:lnSpc>
                <a:spcPct val="90000"/>
              </a:lnSpc>
            </a:pPr>
            <a:endParaRPr lang="en-US" sz="16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How about levantarse?</a:t>
            </a:r>
            <a:endParaRPr lang="en-US" sz="1600" i="0" smtClean="0">
              <a:cs typeface="Times New Roman" pitchFamily="18" charset="0"/>
            </a:endParaRPr>
          </a:p>
        </p:txBody>
      </p:sp>
      <p:pic>
        <p:nvPicPr>
          <p:cNvPr id="16388" name="Picture 6" descr="C:\Program Files\Common Files\Microsoft Shared\Clipart\cagcat50\bs0055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459038"/>
            <a:ext cx="3048000" cy="2660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Levantarse…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1981200"/>
            <a:ext cx="502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yo me levantaba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t</a:t>
            </a:r>
            <a:r>
              <a:rPr lang="en-US" sz="2400" i="0" smtClean="0">
                <a:cs typeface="Times New Roman" pitchFamily="18" charset="0"/>
              </a:rPr>
              <a:t>ú te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abas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ella se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aba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nosotros nos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ábamos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ellos se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aban</a:t>
            </a:r>
          </a:p>
          <a:p>
            <a:pPr eaLnBrk="1" hangingPunct="1">
              <a:lnSpc>
                <a:spcPct val="90000"/>
              </a:lnSpc>
            </a:pPr>
            <a:endParaRPr lang="en-US" sz="24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i="0" smtClean="0">
                <a:cs typeface="Times New Roman" pitchFamily="18" charset="0"/>
              </a:rPr>
              <a:t>Reflexive verbs work the same as in the present – don’t forget to put the reflexive pronoun in front of the verb!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How about those three irregulars?</a:t>
            </a:r>
          </a:p>
        </p:txBody>
      </p:sp>
      <p:pic>
        <p:nvPicPr>
          <p:cNvPr id="17412" name="Picture 6" descr="C:\Program Files\Microsoft Office\Clipart\standard\stddir4\pe0255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6863" y="1981200"/>
            <a:ext cx="2127250" cy="251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1" smtClean="0"/>
              <a:t>er, ir, ver</a:t>
            </a:r>
            <a:endParaRPr 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0" u="sng" dirty="0" err="1" smtClean="0"/>
              <a:t>ser</a:t>
            </a:r>
            <a:r>
              <a:rPr lang="en-US" i="0" dirty="0" smtClean="0"/>
              <a:t>			</a:t>
            </a:r>
            <a:r>
              <a:rPr lang="en-US" b="1" i="0" u="sng" dirty="0" err="1" smtClean="0"/>
              <a:t>ir</a:t>
            </a:r>
            <a:r>
              <a:rPr lang="en-US" i="0" dirty="0" smtClean="0"/>
              <a:t>		</a:t>
            </a:r>
            <a:r>
              <a:rPr lang="en-US" b="1" i="0" u="sng" dirty="0" err="1" smtClean="0"/>
              <a:t>ver</a:t>
            </a:r>
            <a:endParaRPr lang="en-US" b="1" i="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i="0" dirty="0" smtClean="0"/>
              <a:t>era			</a:t>
            </a:r>
            <a:r>
              <a:rPr lang="en-US" i="0" dirty="0" err="1" smtClean="0"/>
              <a:t>iba</a:t>
            </a:r>
            <a:r>
              <a:rPr lang="en-US" i="0" dirty="0" smtClean="0"/>
              <a:t>		</a:t>
            </a:r>
            <a:r>
              <a:rPr lang="en-US" i="0" dirty="0" err="1" smtClean="0"/>
              <a:t>ve</a:t>
            </a:r>
            <a:r>
              <a:rPr lang="en-US" i="0" dirty="0" err="1" smtClean="0">
                <a:cs typeface="Times New Roman" pitchFamily="18" charset="0"/>
              </a:rPr>
              <a:t>ía</a:t>
            </a: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i="0" dirty="0" smtClean="0">
                <a:cs typeface="Times New Roman" pitchFamily="18" charset="0"/>
              </a:rPr>
              <a:t>eras		</a:t>
            </a:r>
            <a:r>
              <a:rPr lang="en-US" i="0" dirty="0" err="1" smtClean="0">
                <a:cs typeface="Times New Roman" pitchFamily="18" charset="0"/>
              </a:rPr>
              <a:t>ibas</a:t>
            </a:r>
            <a:r>
              <a:rPr lang="en-US" i="0" dirty="0" smtClean="0">
                <a:cs typeface="Times New Roman" pitchFamily="18" charset="0"/>
              </a:rPr>
              <a:t>	 	</a:t>
            </a:r>
            <a:r>
              <a:rPr lang="en-US" i="0" dirty="0" err="1" smtClean="0"/>
              <a:t>ve</a:t>
            </a:r>
            <a:r>
              <a:rPr lang="en-US" i="0" dirty="0" err="1" smtClean="0">
                <a:cs typeface="Times New Roman" pitchFamily="18" charset="0"/>
              </a:rPr>
              <a:t>ías</a:t>
            </a: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i="0" dirty="0" smtClean="0">
                <a:cs typeface="Times New Roman" pitchFamily="18" charset="0"/>
              </a:rPr>
              <a:t>era			</a:t>
            </a:r>
            <a:r>
              <a:rPr lang="en-US" i="0" dirty="0" err="1" smtClean="0">
                <a:cs typeface="Times New Roman" pitchFamily="18" charset="0"/>
              </a:rPr>
              <a:t>iba</a:t>
            </a:r>
            <a:r>
              <a:rPr lang="en-US" i="0" dirty="0" smtClean="0">
                <a:cs typeface="Times New Roman" pitchFamily="18" charset="0"/>
              </a:rPr>
              <a:t>	 	</a:t>
            </a:r>
            <a:r>
              <a:rPr lang="en-US" i="0" dirty="0" err="1" smtClean="0"/>
              <a:t>ve</a:t>
            </a:r>
            <a:r>
              <a:rPr lang="en-US" i="0" dirty="0" err="1" smtClean="0">
                <a:cs typeface="Times New Roman" pitchFamily="18" charset="0"/>
              </a:rPr>
              <a:t>ía</a:t>
            </a: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i="0" dirty="0" err="1" smtClean="0">
                <a:cs typeface="Times New Roman" pitchFamily="18" charset="0"/>
              </a:rPr>
              <a:t>éramos</a:t>
            </a:r>
            <a:r>
              <a:rPr lang="en-US" i="0" dirty="0" smtClean="0">
                <a:cs typeface="Times New Roman" pitchFamily="18" charset="0"/>
              </a:rPr>
              <a:t>		</a:t>
            </a:r>
            <a:r>
              <a:rPr lang="en-US" i="0" dirty="0" err="1" smtClean="0">
                <a:cs typeface="Times New Roman" pitchFamily="18" charset="0"/>
              </a:rPr>
              <a:t>íbamos</a:t>
            </a:r>
            <a:r>
              <a:rPr lang="en-US" i="0" dirty="0" smtClean="0">
                <a:cs typeface="Times New Roman" pitchFamily="18" charset="0"/>
              </a:rPr>
              <a:t> 	</a:t>
            </a:r>
            <a:r>
              <a:rPr lang="en-US" i="0" dirty="0" err="1" smtClean="0"/>
              <a:t>ve</a:t>
            </a:r>
            <a:r>
              <a:rPr lang="en-US" i="0" dirty="0" err="1" smtClean="0">
                <a:cs typeface="Times New Roman" pitchFamily="18" charset="0"/>
              </a:rPr>
              <a:t>íamos</a:t>
            </a: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MX" i="0" dirty="0">
                <a:cs typeface="Times New Roman" pitchFamily="18" charset="0"/>
              </a:rPr>
              <a:t>e</a:t>
            </a:r>
            <a:r>
              <a:rPr lang="es-MX" i="0" dirty="0" smtClean="0">
                <a:cs typeface="Times New Roman" pitchFamily="18" charset="0"/>
              </a:rPr>
              <a:t>rais	         ibais          veíais</a:t>
            </a: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i="0" dirty="0" err="1" smtClean="0">
                <a:cs typeface="Times New Roman" pitchFamily="18" charset="0"/>
              </a:rPr>
              <a:t>eran</a:t>
            </a:r>
            <a:r>
              <a:rPr lang="en-US" i="0" dirty="0" smtClean="0">
                <a:cs typeface="Times New Roman" pitchFamily="18" charset="0"/>
              </a:rPr>
              <a:t>		</a:t>
            </a:r>
            <a:r>
              <a:rPr lang="en-US" i="0" dirty="0" err="1" smtClean="0">
                <a:cs typeface="Times New Roman" pitchFamily="18" charset="0"/>
              </a:rPr>
              <a:t>iban</a:t>
            </a:r>
            <a:r>
              <a:rPr lang="en-US" i="0" dirty="0" smtClean="0">
                <a:cs typeface="Times New Roman" pitchFamily="18" charset="0"/>
              </a:rPr>
              <a:t>		</a:t>
            </a:r>
            <a:r>
              <a:rPr lang="en-US" i="0" dirty="0" err="1" smtClean="0"/>
              <a:t>ve</a:t>
            </a:r>
            <a:r>
              <a:rPr lang="en-US" i="0" dirty="0" err="1" smtClean="0">
                <a:cs typeface="Times New Roman" pitchFamily="18" charset="0"/>
              </a:rPr>
              <a:t>ían</a:t>
            </a: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i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i="0" dirty="0" smtClean="0">
                <a:cs typeface="Times New Roman" pitchFamily="18" charset="0"/>
              </a:rPr>
              <a:t>That’s all, folks – no other irregular imperfect forms in Spanish.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this?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981200"/>
            <a:ext cx="449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dirty="0" smtClean="0"/>
              <a:t>We’ve already learned one way of talking about the past: </a:t>
            </a:r>
            <a:r>
              <a:rPr lang="en-US" sz="2400" b="1" i="0" dirty="0" smtClean="0"/>
              <a:t>the preterite</a:t>
            </a:r>
            <a:r>
              <a:rPr lang="en-US" sz="2400" i="0" dirty="0" smtClean="0"/>
              <a:t>.  It’s used to describe </a:t>
            </a:r>
            <a:r>
              <a:rPr lang="en-US" sz="2400" b="1" i="0" u="sng" dirty="0" smtClean="0"/>
              <a:t>single</a:t>
            </a:r>
            <a:r>
              <a:rPr lang="en-US" sz="2400" i="0" dirty="0" smtClean="0"/>
              <a:t> actions that </a:t>
            </a:r>
            <a:r>
              <a:rPr lang="en-US" sz="2400" b="1" i="0" u="sng" dirty="0" smtClean="0"/>
              <a:t>started</a:t>
            </a:r>
            <a:r>
              <a:rPr lang="en-US" sz="2400" i="0" dirty="0" smtClean="0"/>
              <a:t> and </a:t>
            </a:r>
            <a:r>
              <a:rPr lang="en-US" sz="2400" b="1" i="0" u="sng" dirty="0" smtClean="0"/>
              <a:t>ended</a:t>
            </a:r>
            <a:r>
              <a:rPr lang="en-US" sz="2400" i="0" dirty="0" smtClean="0"/>
              <a:t> in the past.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dirty="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0" dirty="0" err="1" smtClean="0"/>
              <a:t>Tomaron</a:t>
            </a:r>
            <a:r>
              <a:rPr lang="en-US" sz="2000" i="0" dirty="0" smtClean="0"/>
              <a:t> el </a:t>
            </a:r>
            <a:r>
              <a:rPr lang="en-US" sz="2000" i="0" dirty="0" err="1" smtClean="0"/>
              <a:t>examen</a:t>
            </a:r>
            <a:r>
              <a:rPr lang="en-US" sz="2000" i="0" dirty="0" smtClean="0"/>
              <a:t> el </a:t>
            </a:r>
            <a:r>
              <a:rPr lang="en-US" sz="2000" i="0" dirty="0" err="1" smtClean="0"/>
              <a:t>lunes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pasado</a:t>
            </a:r>
            <a:r>
              <a:rPr lang="en-US" sz="2000" i="0" dirty="0" smtClean="0"/>
              <a:t>.  Gabriela </a:t>
            </a:r>
            <a:r>
              <a:rPr lang="en-US" sz="2000" i="0" dirty="0" err="1" smtClean="0"/>
              <a:t>recibi</a:t>
            </a:r>
            <a:r>
              <a:rPr lang="en-US" sz="2000" i="0" dirty="0" err="1" smtClean="0">
                <a:cs typeface="Times New Roman" pitchFamily="18" charset="0"/>
              </a:rPr>
              <a:t>ó</a:t>
            </a:r>
            <a:r>
              <a:rPr lang="en-US" sz="2000" i="0" dirty="0" smtClean="0">
                <a:cs typeface="Times New Roman" pitchFamily="18" charset="0"/>
              </a:rPr>
              <a:t> la </a:t>
            </a:r>
            <a:r>
              <a:rPr lang="en-US" sz="2000" i="0" dirty="0" err="1" smtClean="0">
                <a:cs typeface="Times New Roman" pitchFamily="18" charset="0"/>
              </a:rPr>
              <a:t>mejor</a:t>
            </a:r>
            <a:r>
              <a:rPr lang="en-US" sz="2000" i="0" dirty="0" smtClean="0">
                <a:cs typeface="Times New Roman" pitchFamily="18" charset="0"/>
              </a:rPr>
              <a:t> nota de </a:t>
            </a:r>
            <a:r>
              <a:rPr lang="en-US" sz="2000" i="0" dirty="0" err="1" smtClean="0">
                <a:cs typeface="Times New Roman" pitchFamily="18" charset="0"/>
              </a:rPr>
              <a:t>todos</a:t>
            </a:r>
            <a:r>
              <a:rPr lang="en-US" sz="2000" i="0" dirty="0" smtClean="0">
                <a:cs typeface="Times New Roman" pitchFamily="18" charset="0"/>
              </a:rPr>
              <a:t> los </a:t>
            </a:r>
            <a:r>
              <a:rPr lang="en-US" sz="2000" i="0" dirty="0" err="1" smtClean="0">
                <a:cs typeface="Times New Roman" pitchFamily="18" charset="0"/>
              </a:rPr>
              <a:t>estudiantes</a:t>
            </a:r>
            <a:r>
              <a:rPr lang="en-US" sz="2000" i="0" dirty="0" smtClean="0">
                <a:cs typeface="Times New Roman" pitchFamily="18" charset="0"/>
              </a:rPr>
              <a:t>.</a:t>
            </a:r>
          </a:p>
        </p:txBody>
      </p:sp>
      <p:pic>
        <p:nvPicPr>
          <p:cNvPr id="4100" name="Picture 5" descr="C:\Program Files\Microsoft Office\Clipart\Pub60Cor\an0350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41550"/>
            <a:ext cx="2590800" cy="257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about…?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0" dirty="0" smtClean="0"/>
              <a:t>… actions that happen more than once in the past?</a:t>
            </a:r>
          </a:p>
          <a:p>
            <a:pPr lvl="1" eaLnBrk="1" hangingPunct="1"/>
            <a:r>
              <a:rPr lang="en-US" sz="2400" i="0" dirty="0" smtClean="0"/>
              <a:t>I used to live in Houston.</a:t>
            </a:r>
          </a:p>
          <a:p>
            <a:pPr lvl="1" eaLnBrk="1" hangingPunct="1"/>
            <a:r>
              <a:rPr lang="en-US" sz="2400" i="0" dirty="0" smtClean="0"/>
              <a:t>Every Christmas the whole family would get together for a big dinner.</a:t>
            </a:r>
          </a:p>
        </p:txBody>
      </p:sp>
      <p:pic>
        <p:nvPicPr>
          <p:cNvPr id="5124" name="Picture 5" descr="C:\Program Files\Microsoft Office\Clipart\standard\stddir1\bd0621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673350"/>
            <a:ext cx="3619500" cy="2728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 how about…?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0" smtClean="0"/>
              <a:t>… actions that started in the past but didn’t finish (as far as we know):</a:t>
            </a:r>
          </a:p>
          <a:p>
            <a:pPr lvl="1" eaLnBrk="1" hangingPunct="1"/>
            <a:r>
              <a:rPr lang="en-US" sz="2400" i="0" smtClean="0"/>
              <a:t>I </a:t>
            </a:r>
            <a:r>
              <a:rPr lang="en-US" sz="2400" i="0" u="sng" smtClean="0"/>
              <a:t>was walking</a:t>
            </a:r>
            <a:r>
              <a:rPr lang="en-US" sz="2400" i="0" smtClean="0"/>
              <a:t> to work when I saw an accident.</a:t>
            </a:r>
          </a:p>
          <a:p>
            <a:pPr lvl="1" eaLnBrk="1" hangingPunct="1"/>
            <a:r>
              <a:rPr lang="en-US" sz="2400" i="0" smtClean="0"/>
              <a:t>She was tired and hungry.</a:t>
            </a:r>
          </a:p>
        </p:txBody>
      </p:sp>
      <p:pic>
        <p:nvPicPr>
          <p:cNvPr id="6148" name="Picture 5" descr="C:\Program Files\Microsoft Office\Clipart\standard\stddir1\bd0715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497138"/>
            <a:ext cx="3619500" cy="3081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imperfect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981200"/>
            <a:ext cx="5105400" cy="4114800"/>
          </a:xfrm>
        </p:spPr>
        <p:txBody>
          <a:bodyPr/>
          <a:lstStyle/>
          <a:p>
            <a:pPr eaLnBrk="1" hangingPunct="1"/>
            <a:r>
              <a:rPr lang="en-US" sz="3600" i="0" dirty="0" smtClean="0">
                <a:latin typeface="Calibri" pitchFamily="34" charset="0"/>
              </a:rPr>
              <a:t>Expresses….</a:t>
            </a:r>
          </a:p>
          <a:p>
            <a:pPr lvl="1" eaLnBrk="1" hangingPunct="1"/>
            <a:r>
              <a:rPr lang="en-US" sz="3600" i="0" dirty="0" smtClean="0">
                <a:latin typeface="Calibri" pitchFamily="34" charset="0"/>
              </a:rPr>
              <a:t>actions repeated in the past</a:t>
            </a:r>
          </a:p>
          <a:p>
            <a:pPr lvl="1" eaLnBrk="1" hangingPunct="1"/>
            <a:r>
              <a:rPr lang="en-US" sz="3600" i="0" dirty="0" smtClean="0">
                <a:latin typeface="Calibri" pitchFamily="34" charset="0"/>
              </a:rPr>
              <a:t>unfinished actions in the past</a:t>
            </a:r>
          </a:p>
          <a:p>
            <a:pPr lvl="1" eaLnBrk="1" hangingPunct="1"/>
            <a:r>
              <a:rPr lang="en-US" sz="3600" i="0" dirty="0" smtClean="0">
                <a:latin typeface="Calibri" pitchFamily="34" charset="0"/>
              </a:rPr>
              <a:t>descriptions about the past</a:t>
            </a:r>
          </a:p>
        </p:txBody>
      </p:sp>
      <p:pic>
        <p:nvPicPr>
          <p:cNvPr id="7172" name="Picture 5" descr="C:\Program Files\Microsoft Office\Clipart\Pub60Cor\an0079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151063"/>
            <a:ext cx="2832100" cy="2954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Imperfect AR verbs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81200"/>
            <a:ext cx="48006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800" i="0" u="sng" dirty="0" smtClean="0"/>
          </a:p>
        </p:txBody>
      </p:sp>
      <p:pic>
        <p:nvPicPr>
          <p:cNvPr id="2" name="Picture 6" descr="C:\Documents and Settings\dbricault\Desktop\abbabook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9563" y="1981200"/>
            <a:ext cx="2370137" cy="2819400"/>
          </a:xfr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07371"/>
              </p:ext>
            </p:extLst>
          </p:nvPr>
        </p:nvGraphicFramePr>
        <p:xfrm>
          <a:off x="2743200" y="2057400"/>
          <a:ext cx="5943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s-MX" sz="4000" dirty="0" smtClean="0">
                          <a:solidFill>
                            <a:schemeClr val="tx1"/>
                          </a:solidFill>
                        </a:rPr>
                        <a:t>ABA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ÁBAMOS</a:t>
                      </a:r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ABAS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ABAIS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ABA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ABAN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Imperfect ER/IR verbs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498424"/>
              </p:ext>
            </p:extLst>
          </p:nvPr>
        </p:nvGraphicFramePr>
        <p:xfrm>
          <a:off x="1066800" y="2057400"/>
          <a:ext cx="5943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ÍA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ÍAMOS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ÍAS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      ÍAIS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ÍA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000" b="1" dirty="0" smtClean="0">
                          <a:solidFill>
                            <a:schemeClr val="tx1"/>
                          </a:solidFill>
                        </a:rPr>
                        <a:t>ÍAN</a:t>
                      </a:r>
                      <a:endParaRPr lang="en-US" sz="4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about for –ER &amp; -IR?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81200"/>
            <a:ext cx="4800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0" u="sng" smtClean="0"/>
              <a:t>comer</a:t>
            </a:r>
            <a:r>
              <a:rPr lang="en-US" sz="2400" i="0" smtClean="0"/>
              <a:t>			</a:t>
            </a:r>
            <a:r>
              <a:rPr lang="en-US" sz="2400" b="1" i="0" u="sng" smtClean="0"/>
              <a:t>vivir</a:t>
            </a:r>
            <a:r>
              <a:rPr lang="en-US" sz="2400" i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smtClean="0"/>
              <a:t>		 	viv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b="1" i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s</a:t>
            </a:r>
            <a:r>
              <a:rPr lang="en-US" sz="2400" i="0" smtClean="0"/>
              <a:t>		 	viv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s</a:t>
            </a:r>
            <a:endParaRPr lang="en-US" sz="2400" i="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b="1" i="0" smtClean="0"/>
              <a:t> </a:t>
            </a:r>
            <a:r>
              <a:rPr lang="en-US" sz="2400" i="0" smtClean="0"/>
              <a:t>		 	viv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b="1" i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mos</a:t>
            </a:r>
            <a:r>
              <a:rPr lang="en-US" sz="2400" i="0" smtClean="0">
                <a:cs typeface="Times New Roman" pitchFamily="18" charset="0"/>
              </a:rPr>
              <a:t>		</a:t>
            </a:r>
            <a:r>
              <a:rPr lang="en-US" sz="2400" i="0" smtClean="0"/>
              <a:t>viv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mos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n</a:t>
            </a:r>
            <a:r>
              <a:rPr lang="en-US" sz="2400" i="0" smtClean="0">
                <a:cs typeface="Times New Roman" pitchFamily="18" charset="0"/>
              </a:rPr>
              <a:t>		 	</a:t>
            </a:r>
            <a:r>
              <a:rPr lang="en-US" sz="2400" i="0" smtClean="0"/>
              <a:t>viv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Same way… just add the –</a:t>
            </a:r>
            <a:r>
              <a:rPr lang="en-US" sz="1600" b="1" smtClean="0">
                <a:cs typeface="Times New Roman" pitchFamily="18" charset="0"/>
              </a:rPr>
              <a:t>s</a:t>
            </a:r>
            <a:r>
              <a:rPr lang="en-US" sz="1600" smtClean="0">
                <a:cs typeface="Times New Roman" pitchFamily="18" charset="0"/>
              </a:rPr>
              <a:t> to make the the </a:t>
            </a:r>
            <a:r>
              <a:rPr lang="en-US" sz="1600" b="1" smtClean="0">
                <a:cs typeface="Times New Roman" pitchFamily="18" charset="0"/>
              </a:rPr>
              <a:t>tú</a:t>
            </a:r>
            <a:r>
              <a:rPr lang="en-US" sz="1600" smtClean="0">
                <a:cs typeface="Times New Roman" pitchFamily="18" charset="0"/>
              </a:rPr>
              <a:t> form,-</a:t>
            </a:r>
            <a:r>
              <a:rPr lang="en-US" sz="1600" b="1" smtClean="0">
                <a:cs typeface="Times New Roman" pitchFamily="18" charset="0"/>
              </a:rPr>
              <a:t>mos</a:t>
            </a:r>
            <a:r>
              <a:rPr lang="en-US" sz="1600" smtClean="0">
                <a:cs typeface="Times New Roman" pitchFamily="18" charset="0"/>
              </a:rPr>
              <a:t> for </a:t>
            </a:r>
            <a:r>
              <a:rPr lang="en-US" sz="1600" b="1" smtClean="0">
                <a:cs typeface="Times New Roman" pitchFamily="18" charset="0"/>
              </a:rPr>
              <a:t>nosotros</a:t>
            </a:r>
            <a:r>
              <a:rPr lang="en-US" sz="1600" smtClean="0">
                <a:cs typeface="Times New Roman" pitchFamily="18" charset="0"/>
              </a:rPr>
              <a:t>, and –</a:t>
            </a:r>
            <a:r>
              <a:rPr lang="en-US" sz="1600" b="1" smtClean="0">
                <a:cs typeface="Times New Roman" pitchFamily="18" charset="0"/>
              </a:rPr>
              <a:t>n</a:t>
            </a:r>
            <a:r>
              <a:rPr lang="en-US" sz="1600" smtClean="0">
                <a:cs typeface="Times New Roman" pitchFamily="18" charset="0"/>
              </a:rPr>
              <a:t> for </a:t>
            </a:r>
            <a:r>
              <a:rPr lang="en-US" sz="1600" b="1" smtClean="0">
                <a:cs typeface="Times New Roman" pitchFamily="18" charset="0"/>
              </a:rPr>
              <a:t>ellos/ellas</a:t>
            </a:r>
            <a:r>
              <a:rPr lang="en-US" sz="160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Don’t forget the accent on the </a:t>
            </a:r>
            <a:r>
              <a:rPr lang="en-US" sz="1600" u="sng" smtClean="0">
                <a:cs typeface="Times New Roman" pitchFamily="18" charset="0"/>
              </a:rPr>
              <a:t>all</a:t>
            </a:r>
            <a:r>
              <a:rPr lang="en-US" sz="1600" smtClean="0">
                <a:cs typeface="Times New Roman" pitchFamily="18" charset="0"/>
              </a:rPr>
              <a:t> the forms!</a:t>
            </a:r>
          </a:p>
        </p:txBody>
      </p:sp>
      <p:pic>
        <p:nvPicPr>
          <p:cNvPr id="11268" name="Picture 6" descr="C:\Program Files\Microsoft Office\Clipart\standard\stddir1\an0127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16150"/>
            <a:ext cx="2566988" cy="2584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try a few forms!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b="1" i="0" smtClean="0"/>
              <a:t>Estar:</a:t>
            </a:r>
          </a:p>
          <a:p>
            <a:pPr eaLnBrk="1" hangingPunct="1"/>
            <a:r>
              <a:rPr lang="en-US" sz="2800" i="0" smtClean="0"/>
              <a:t>yo _________</a:t>
            </a:r>
          </a:p>
          <a:p>
            <a:pPr eaLnBrk="1" hangingPunct="1"/>
            <a:r>
              <a:rPr lang="en-US" sz="2800" i="0" smtClean="0"/>
              <a:t>t</a:t>
            </a:r>
            <a:r>
              <a:rPr lang="en-US" sz="2800" i="0" smtClean="0">
                <a:cs typeface="Times New Roman" pitchFamily="18" charset="0"/>
              </a:rPr>
              <a:t>ú _________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ella ________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nosotros _________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ellos __________</a:t>
            </a:r>
            <a:endParaRPr lang="en-US" sz="2800" i="0" smtClean="0"/>
          </a:p>
        </p:txBody>
      </p:sp>
      <p:pic>
        <p:nvPicPr>
          <p:cNvPr id="12292" name="Picture 5" descr="C:\Program Files\Common Files\Microsoft Shared\Clipart\cagcat50\bd0651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844800"/>
            <a:ext cx="3124200" cy="2058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Waves">
  <a:themeElements>
    <a:clrScheme name="Japanese Wave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1213</TotalTime>
  <Words>372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Japanese Waves</vt:lpstr>
      <vt:lpstr>The Imperfect</vt:lpstr>
      <vt:lpstr>Remember this?</vt:lpstr>
      <vt:lpstr>What about…?</vt:lpstr>
      <vt:lpstr>Or how about…?</vt:lpstr>
      <vt:lpstr>The imperfect</vt:lpstr>
      <vt:lpstr>Imperfect AR verbs</vt:lpstr>
      <vt:lpstr>Imperfect ER/IR verbs</vt:lpstr>
      <vt:lpstr>How about for –ER &amp; -IR?</vt:lpstr>
      <vt:lpstr>Let’s try a few forms!</vt:lpstr>
      <vt:lpstr>Estar…</vt:lpstr>
      <vt:lpstr>Volver…</vt:lpstr>
      <vt:lpstr>Conocer…</vt:lpstr>
      <vt:lpstr>Decir…</vt:lpstr>
      <vt:lpstr>Levantarse…</vt:lpstr>
      <vt:lpstr>Ser, ir, ver</vt:lpstr>
    </vt:vector>
  </TitlesOfParts>
  <Company>North Park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Imperfect</dc:title>
  <dc:creator>test</dc:creator>
  <cp:lastModifiedBy>Windows User</cp:lastModifiedBy>
  <cp:revision>77</cp:revision>
  <dcterms:created xsi:type="dcterms:W3CDTF">2002-01-08T13:13:55Z</dcterms:created>
  <dcterms:modified xsi:type="dcterms:W3CDTF">2015-01-30T21:42:51Z</dcterms:modified>
</cp:coreProperties>
</file>