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6" d="100"/>
          <a:sy n="76" d="100"/>
        </p:scale>
        <p:origin x="-1830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7171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72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73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74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A2D822ED-F155-4E37-9957-FFED09D311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/>
      <p:bldP spid="7176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717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6481D-1358-4788-88CD-D6BAC52B91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E78FEC-29CD-4D84-8435-895D632804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EBADE-10D0-4C6F-82C9-E1B85184C0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A1F2B-F89D-4567-8202-D51D1FE6F7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3D166-6BCE-4BE8-A379-F3B71C2EE9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429A0-19DE-4E0C-8D2A-DEBDA03D05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CCE59-1836-4AC3-8B53-00D89986B8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076CF-7A1E-4170-9958-E16ECFCE3F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6E6FD-DD54-4E90-BF68-47DB7883C7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0EED2-A00D-4D32-A829-3993F83FC6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6147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48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49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0C195530-0A46-410F-96B8-5AC3E8BF228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1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615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615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615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615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615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Preterite Verbs with </a:t>
            </a:r>
            <a:r>
              <a:rPr lang="es-ES" i="1"/>
              <a:t>i &gt; y</a:t>
            </a:r>
            <a:r>
              <a:rPr lang="es-ES"/>
              <a:t> </a:t>
            </a:r>
            <a:br>
              <a:rPr lang="es-ES"/>
            </a:br>
            <a:r>
              <a:rPr lang="es-ES"/>
              <a:t>Stem Change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Sra. Kimbrough</a:t>
            </a:r>
          </a:p>
          <a:p>
            <a:r>
              <a:rPr lang="es-MX" dirty="0" smtClean="0"/>
              <a:t>Span 2</a:t>
            </a:r>
          </a:p>
          <a:p>
            <a:r>
              <a:rPr lang="es-MX" dirty="0" smtClean="0"/>
              <a:t>CRHS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5400"/>
              <a:t>CAERSE</a:t>
            </a:r>
            <a:endParaRPr lang="en-US" sz="540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4800" dirty="0"/>
              <a:t>me caí</a:t>
            </a:r>
          </a:p>
          <a:p>
            <a:pPr>
              <a:buFont typeface="Wingdings" pitchFamily="2" charset="2"/>
              <a:buNone/>
            </a:pPr>
            <a:endParaRPr lang="es-ES" sz="4800" dirty="0"/>
          </a:p>
          <a:p>
            <a:pPr>
              <a:buFont typeface="Wingdings" pitchFamily="2" charset="2"/>
              <a:buNone/>
            </a:pPr>
            <a:r>
              <a:rPr lang="es-ES" sz="4800" dirty="0"/>
              <a:t>te caíste</a:t>
            </a:r>
          </a:p>
          <a:p>
            <a:pPr>
              <a:buFont typeface="Wingdings" pitchFamily="2" charset="2"/>
              <a:buNone/>
            </a:pPr>
            <a:endParaRPr lang="es-ES" sz="4800" dirty="0"/>
          </a:p>
          <a:p>
            <a:pPr>
              <a:buFont typeface="Wingdings" pitchFamily="2" charset="2"/>
              <a:buNone/>
            </a:pPr>
            <a:r>
              <a:rPr lang="es-ES" sz="4800" dirty="0"/>
              <a:t>se ca</a:t>
            </a:r>
            <a:r>
              <a:rPr lang="es-ES" sz="4800" dirty="0">
                <a:solidFill>
                  <a:srgbClr val="FF0000"/>
                </a:solidFill>
              </a:rPr>
              <a:t>y</a:t>
            </a:r>
            <a:r>
              <a:rPr lang="es-ES" sz="4800" dirty="0"/>
              <a:t>ó</a:t>
            </a:r>
            <a:endParaRPr lang="en-US" sz="4800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4800" dirty="0"/>
              <a:t>nos caímos</a:t>
            </a:r>
          </a:p>
          <a:p>
            <a:pPr>
              <a:buFont typeface="Wingdings" pitchFamily="2" charset="2"/>
              <a:buNone/>
            </a:pPr>
            <a:endParaRPr lang="es-ES" sz="4800" dirty="0"/>
          </a:p>
          <a:p>
            <a:pPr>
              <a:buFont typeface="Wingdings" pitchFamily="2" charset="2"/>
              <a:buNone/>
            </a:pPr>
            <a:r>
              <a:rPr lang="es-ES" sz="4800" dirty="0" smtClean="0"/>
              <a:t>Os caísteis</a:t>
            </a:r>
          </a:p>
          <a:p>
            <a:pPr>
              <a:buFont typeface="Wingdings" pitchFamily="2" charset="2"/>
              <a:buNone/>
            </a:pPr>
            <a:endParaRPr lang="es-ES" sz="4800" dirty="0"/>
          </a:p>
          <a:p>
            <a:pPr>
              <a:buFont typeface="Wingdings" pitchFamily="2" charset="2"/>
              <a:buNone/>
            </a:pPr>
            <a:r>
              <a:rPr lang="es-ES" sz="4800" dirty="0"/>
              <a:t>se ca</a:t>
            </a:r>
            <a:r>
              <a:rPr lang="es-ES" sz="4800" dirty="0">
                <a:solidFill>
                  <a:srgbClr val="FF0000"/>
                </a:solidFill>
              </a:rPr>
              <a:t>y</a:t>
            </a:r>
            <a:r>
              <a:rPr lang="es-ES" sz="4800" dirty="0"/>
              <a:t>eron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  <p:bldP spid="1843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800"/>
              <a:t>Preterite </a:t>
            </a:r>
            <a:r>
              <a:rPr lang="es-ES" sz="3800" i="1"/>
              <a:t>i &gt; y</a:t>
            </a:r>
            <a:r>
              <a:rPr lang="es-ES" sz="3800"/>
              <a:t> Stem Change Verbs</a:t>
            </a:r>
            <a:endParaRPr lang="en-US" sz="38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4000" dirty="0"/>
              <a:t>Verbs ending in </a:t>
            </a:r>
            <a:r>
              <a:rPr lang="es-ES" sz="4000" i="1" dirty="0"/>
              <a:t>–uir</a:t>
            </a:r>
            <a:r>
              <a:rPr lang="es-ES" sz="4000" dirty="0"/>
              <a:t>, such as destruir, have a spelling change in the preterite.</a:t>
            </a:r>
          </a:p>
          <a:p>
            <a:r>
              <a:rPr lang="es-ES" sz="4000" dirty="0"/>
              <a:t>The </a:t>
            </a:r>
            <a:r>
              <a:rPr lang="es-ES" sz="4000" i="1" dirty="0"/>
              <a:t>i</a:t>
            </a:r>
            <a:r>
              <a:rPr lang="es-ES" sz="4000" dirty="0"/>
              <a:t> becomes </a:t>
            </a:r>
            <a:r>
              <a:rPr lang="es-ES" sz="4000" i="1" dirty="0"/>
              <a:t>y</a:t>
            </a:r>
            <a:r>
              <a:rPr lang="es-ES" sz="4000" dirty="0"/>
              <a:t> in the </a:t>
            </a:r>
            <a:r>
              <a:rPr lang="es-ES" sz="4000" i="1" dirty="0"/>
              <a:t>Ud/él/ella</a:t>
            </a:r>
            <a:r>
              <a:rPr lang="es-ES" sz="4000" dirty="0"/>
              <a:t> and </a:t>
            </a:r>
            <a:r>
              <a:rPr lang="es-ES" sz="4000" i="1" dirty="0"/>
              <a:t>Uds./ellos/ellas</a:t>
            </a:r>
            <a:r>
              <a:rPr lang="es-ES" sz="4000" dirty="0"/>
              <a:t> forms.</a:t>
            </a:r>
          </a:p>
          <a:p>
            <a:pPr>
              <a:buFont typeface="Wingdings" pitchFamily="2" charset="2"/>
              <a:buNone/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5400"/>
              <a:t>DESTRUIR</a:t>
            </a:r>
            <a:endParaRPr lang="en-US" sz="540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4800" dirty="0"/>
              <a:t>destruí</a:t>
            </a:r>
          </a:p>
          <a:p>
            <a:pPr>
              <a:buFont typeface="Wingdings" pitchFamily="2" charset="2"/>
              <a:buNone/>
            </a:pPr>
            <a:endParaRPr lang="es-ES" sz="4800" dirty="0"/>
          </a:p>
          <a:p>
            <a:pPr>
              <a:buFont typeface="Wingdings" pitchFamily="2" charset="2"/>
              <a:buNone/>
            </a:pPr>
            <a:r>
              <a:rPr lang="es-ES" sz="4800" dirty="0"/>
              <a:t>destruiste</a:t>
            </a:r>
          </a:p>
          <a:p>
            <a:pPr>
              <a:buFont typeface="Wingdings" pitchFamily="2" charset="2"/>
              <a:buNone/>
            </a:pPr>
            <a:endParaRPr lang="es-ES" sz="4800" dirty="0"/>
          </a:p>
          <a:p>
            <a:pPr>
              <a:buFont typeface="Wingdings" pitchFamily="2" charset="2"/>
              <a:buNone/>
            </a:pPr>
            <a:r>
              <a:rPr lang="es-ES" sz="4800" dirty="0"/>
              <a:t>destru</a:t>
            </a:r>
            <a:r>
              <a:rPr lang="es-ES" sz="4800" dirty="0">
                <a:solidFill>
                  <a:srgbClr val="FF0000"/>
                </a:solidFill>
              </a:rPr>
              <a:t>y</a:t>
            </a:r>
            <a:r>
              <a:rPr lang="es-ES" sz="4800" dirty="0"/>
              <a:t>ó</a:t>
            </a:r>
            <a:endParaRPr lang="en-US" sz="4800" dirty="0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4800" dirty="0"/>
              <a:t>destruimos</a:t>
            </a:r>
          </a:p>
          <a:p>
            <a:pPr>
              <a:buFont typeface="Wingdings" pitchFamily="2" charset="2"/>
              <a:buNone/>
            </a:pPr>
            <a:endParaRPr lang="es-ES" sz="4800" dirty="0"/>
          </a:p>
          <a:p>
            <a:pPr>
              <a:buFont typeface="Wingdings" pitchFamily="2" charset="2"/>
              <a:buNone/>
            </a:pPr>
            <a:endParaRPr lang="es-ES" sz="4800" dirty="0" smtClean="0"/>
          </a:p>
          <a:p>
            <a:pPr>
              <a:buFont typeface="Wingdings" pitchFamily="2" charset="2"/>
              <a:buNone/>
            </a:pPr>
            <a:endParaRPr lang="es-ES" sz="4800" dirty="0"/>
          </a:p>
          <a:p>
            <a:pPr>
              <a:buFont typeface="Wingdings" pitchFamily="2" charset="2"/>
              <a:buNone/>
            </a:pPr>
            <a:r>
              <a:rPr lang="es-ES" sz="4800" dirty="0"/>
              <a:t>destru</a:t>
            </a:r>
            <a:r>
              <a:rPr lang="es-ES" sz="4800" dirty="0">
                <a:solidFill>
                  <a:srgbClr val="FF0000"/>
                </a:solidFill>
              </a:rPr>
              <a:t>y</a:t>
            </a:r>
            <a:r>
              <a:rPr lang="es-ES" sz="4800" dirty="0"/>
              <a:t>eron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build="p"/>
      <p:bldP spid="922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800"/>
              <a:t>Preterite </a:t>
            </a:r>
            <a:r>
              <a:rPr lang="es-ES" sz="3800" i="1"/>
              <a:t>i &gt; y</a:t>
            </a:r>
            <a:r>
              <a:rPr lang="es-ES" sz="3800"/>
              <a:t> Stem Change Verbs</a:t>
            </a:r>
            <a:endParaRPr lang="en-US" sz="38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4000" dirty="0" err="1"/>
              <a:t>Other</a:t>
            </a:r>
            <a:r>
              <a:rPr lang="es-ES" sz="4000" dirty="0"/>
              <a:t> </a:t>
            </a:r>
            <a:r>
              <a:rPr lang="es-ES" sz="4000" dirty="0" err="1"/>
              <a:t>verbs</a:t>
            </a:r>
            <a:r>
              <a:rPr lang="es-ES" sz="4000" dirty="0"/>
              <a:t> </a:t>
            </a:r>
            <a:r>
              <a:rPr lang="es-ES" sz="4000" dirty="0" err="1"/>
              <a:t>such</a:t>
            </a:r>
            <a:r>
              <a:rPr lang="es-ES" sz="4000" dirty="0"/>
              <a:t> as </a:t>
            </a:r>
            <a:r>
              <a:rPr lang="es-ES" sz="4000" i="1" dirty="0"/>
              <a:t>leer, creer, oír</a:t>
            </a:r>
            <a:r>
              <a:rPr lang="es-ES" sz="4000" dirty="0"/>
              <a:t>, and </a:t>
            </a:r>
            <a:r>
              <a:rPr lang="es-ES" sz="4000" i="1" dirty="0"/>
              <a:t>caerse</a:t>
            </a:r>
            <a:r>
              <a:rPr lang="es-ES" sz="4000" dirty="0"/>
              <a:t>, </a:t>
            </a:r>
            <a:r>
              <a:rPr lang="es-ES" sz="4000" dirty="0" err="1"/>
              <a:t>follow</a:t>
            </a:r>
            <a:r>
              <a:rPr lang="es-ES" sz="4000" dirty="0"/>
              <a:t> a similar </a:t>
            </a:r>
            <a:r>
              <a:rPr lang="es-ES" sz="4000" dirty="0" err="1"/>
              <a:t>pattern</a:t>
            </a:r>
            <a:r>
              <a:rPr lang="es-ES" sz="4000" dirty="0" smtClean="0"/>
              <a:t>.</a:t>
            </a:r>
          </a:p>
          <a:p>
            <a:endParaRPr lang="es-ES" sz="4000" dirty="0"/>
          </a:p>
          <a:p>
            <a:r>
              <a:rPr lang="es-ES" sz="4000" dirty="0" err="1" smtClean="0"/>
              <a:t>These</a:t>
            </a:r>
            <a:r>
              <a:rPr lang="es-ES" sz="4000" dirty="0" smtClean="0"/>
              <a:t> </a:t>
            </a:r>
            <a:r>
              <a:rPr lang="es-ES" sz="4000" dirty="0" err="1" smtClean="0"/>
              <a:t>verbs</a:t>
            </a:r>
            <a:r>
              <a:rPr lang="es-ES" sz="4000" dirty="0" smtClean="0"/>
              <a:t> are </a:t>
            </a:r>
            <a:r>
              <a:rPr lang="es-ES" sz="4000" dirty="0" err="1" smtClean="0"/>
              <a:t>known</a:t>
            </a:r>
            <a:r>
              <a:rPr lang="es-ES" sz="4000" dirty="0" smtClean="0"/>
              <a:t> as “</a:t>
            </a:r>
            <a:r>
              <a:rPr lang="es-ES" sz="4000" dirty="0" err="1" smtClean="0"/>
              <a:t>dipthongs</a:t>
            </a:r>
            <a:r>
              <a:rPr lang="es-ES" sz="4000" dirty="0" smtClean="0"/>
              <a:t>”</a:t>
            </a:r>
            <a:endParaRPr lang="es-ES" sz="4000" dirty="0"/>
          </a:p>
          <a:p>
            <a:pPr>
              <a:buFont typeface="Wingdings" pitchFamily="2" charset="2"/>
              <a:buNone/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DIPTHONGS (DIPTONGOS)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A </a:t>
            </a:r>
            <a:r>
              <a:rPr lang="es-MX" dirty="0" err="1" smtClean="0"/>
              <a:t>dipthong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when</a:t>
            </a:r>
            <a:r>
              <a:rPr lang="es-MX" dirty="0" smtClean="0"/>
              <a:t> </a:t>
            </a:r>
            <a:r>
              <a:rPr lang="es-MX" dirty="0" err="1" smtClean="0"/>
              <a:t>two</a:t>
            </a:r>
            <a:r>
              <a:rPr lang="es-MX" dirty="0" smtClean="0"/>
              <a:t> </a:t>
            </a:r>
            <a:r>
              <a:rPr lang="es-MX" dirty="0" err="1" smtClean="0"/>
              <a:t>vowels</a:t>
            </a:r>
            <a:r>
              <a:rPr lang="es-MX" dirty="0" smtClean="0"/>
              <a:t> </a:t>
            </a:r>
            <a:r>
              <a:rPr lang="es-MX" dirty="0" err="1" smtClean="0"/>
              <a:t>make</a:t>
            </a:r>
            <a:r>
              <a:rPr lang="es-MX" dirty="0" smtClean="0"/>
              <a:t> </a:t>
            </a:r>
            <a:r>
              <a:rPr lang="es-MX" dirty="0" err="1" smtClean="0"/>
              <a:t>one</a:t>
            </a:r>
            <a:r>
              <a:rPr lang="es-MX" dirty="0" smtClean="0"/>
              <a:t> </a:t>
            </a:r>
            <a:r>
              <a:rPr lang="es-MX" dirty="0" err="1" smtClean="0"/>
              <a:t>syllable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Ejemplo: </a:t>
            </a:r>
          </a:p>
          <a:p>
            <a:pPr marL="0" indent="0">
              <a:buNone/>
            </a:pPr>
            <a:r>
              <a:rPr lang="es-MX" dirty="0" err="1" smtClean="0"/>
              <a:t>ei</a:t>
            </a:r>
            <a:r>
              <a:rPr lang="es-MX" dirty="0" smtClean="0"/>
              <a:t> </a:t>
            </a:r>
            <a:r>
              <a:rPr lang="es-MX" dirty="0" smtClean="0">
                <a:sym typeface="Wingdings" pitchFamily="2" charset="2"/>
              </a:rPr>
              <a:t> </a:t>
            </a:r>
            <a:r>
              <a:rPr lang="es-MX" dirty="0" err="1" smtClean="0">
                <a:sym typeface="Wingdings" pitchFamily="2" charset="2"/>
              </a:rPr>
              <a:t>one</a:t>
            </a:r>
            <a:r>
              <a:rPr lang="es-MX" dirty="0" smtClean="0">
                <a:sym typeface="Wingdings" pitchFamily="2" charset="2"/>
              </a:rPr>
              <a:t> </a:t>
            </a:r>
            <a:r>
              <a:rPr lang="es-MX" dirty="0" err="1" smtClean="0">
                <a:sym typeface="Wingdings" pitchFamily="2" charset="2"/>
              </a:rPr>
              <a:t>syllable</a:t>
            </a:r>
            <a:endParaRPr lang="es-MX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s-MX" dirty="0" err="1">
                <a:sym typeface="Wingdings" pitchFamily="2" charset="2"/>
              </a:rPr>
              <a:t>o</a:t>
            </a:r>
            <a:r>
              <a:rPr lang="es-MX" dirty="0" err="1" smtClean="0">
                <a:sym typeface="Wingdings" pitchFamily="2" charset="2"/>
              </a:rPr>
              <a:t>i</a:t>
            </a:r>
            <a:r>
              <a:rPr lang="es-MX" dirty="0" smtClean="0">
                <a:sym typeface="Wingdings" pitchFamily="2" charset="2"/>
              </a:rPr>
              <a:t>  </a:t>
            </a:r>
            <a:r>
              <a:rPr lang="es-MX" dirty="0" err="1" smtClean="0">
                <a:sym typeface="Wingdings" pitchFamily="2" charset="2"/>
              </a:rPr>
              <a:t>one</a:t>
            </a:r>
            <a:r>
              <a:rPr lang="es-MX" dirty="0" smtClean="0">
                <a:sym typeface="Wingdings" pitchFamily="2" charset="2"/>
              </a:rPr>
              <a:t> </a:t>
            </a:r>
            <a:r>
              <a:rPr lang="es-MX" dirty="0" err="1" smtClean="0">
                <a:sym typeface="Wingdings" pitchFamily="2" charset="2"/>
              </a:rPr>
              <a:t>syllable</a:t>
            </a:r>
            <a:endParaRPr lang="es-MX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s-MX" dirty="0" err="1">
                <a:sym typeface="Wingdings" pitchFamily="2" charset="2"/>
              </a:rPr>
              <a:t>a</a:t>
            </a:r>
            <a:r>
              <a:rPr lang="es-MX" dirty="0" err="1" smtClean="0">
                <a:sym typeface="Wingdings" pitchFamily="2" charset="2"/>
              </a:rPr>
              <a:t>i</a:t>
            </a:r>
            <a:r>
              <a:rPr lang="es-MX" dirty="0" smtClean="0">
                <a:sym typeface="Wingdings" pitchFamily="2" charset="2"/>
              </a:rPr>
              <a:t>  </a:t>
            </a:r>
            <a:r>
              <a:rPr lang="es-MX" dirty="0" err="1" smtClean="0">
                <a:sym typeface="Wingdings" pitchFamily="2" charset="2"/>
              </a:rPr>
              <a:t>one</a:t>
            </a:r>
            <a:r>
              <a:rPr lang="es-MX" dirty="0" smtClean="0">
                <a:sym typeface="Wingdings" pitchFamily="2" charset="2"/>
              </a:rPr>
              <a:t> </a:t>
            </a:r>
            <a:r>
              <a:rPr lang="es-MX" dirty="0" err="1" smtClean="0">
                <a:sym typeface="Wingdings" pitchFamily="2" charset="2"/>
              </a:rPr>
              <a:t>syllable</a:t>
            </a:r>
            <a:endParaRPr lang="es-MX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s-MX" dirty="0" err="1" smtClean="0">
                <a:sym typeface="Wingdings" pitchFamily="2" charset="2"/>
              </a:rPr>
              <a:t>ui</a:t>
            </a:r>
            <a:r>
              <a:rPr lang="es-MX" dirty="0" smtClean="0">
                <a:sym typeface="Wingdings" pitchFamily="2" charset="2"/>
              </a:rPr>
              <a:t> </a:t>
            </a:r>
            <a:r>
              <a:rPr lang="es-MX" dirty="0" err="1" smtClean="0">
                <a:sym typeface="Wingdings" pitchFamily="2" charset="2"/>
              </a:rPr>
              <a:t>or</a:t>
            </a:r>
            <a:r>
              <a:rPr lang="es-MX" dirty="0" smtClean="0">
                <a:sym typeface="Wingdings" pitchFamily="2" charset="2"/>
              </a:rPr>
              <a:t> </a:t>
            </a:r>
            <a:r>
              <a:rPr lang="es-MX" dirty="0" err="1" smtClean="0">
                <a:sym typeface="Wingdings" pitchFamily="2" charset="2"/>
              </a:rPr>
              <a:t>uy</a:t>
            </a:r>
            <a:r>
              <a:rPr lang="es-MX" dirty="0" smtClean="0">
                <a:sym typeface="Wingdings" pitchFamily="2" charset="2"/>
              </a:rPr>
              <a:t>  2 </a:t>
            </a:r>
            <a:r>
              <a:rPr lang="es-MX" dirty="0" err="1" smtClean="0">
                <a:sym typeface="Wingdings" pitchFamily="2" charset="2"/>
              </a:rPr>
              <a:t>syllables</a:t>
            </a:r>
            <a:r>
              <a:rPr lang="es-MX" dirty="0" smtClean="0">
                <a:sym typeface="Wingdings" pitchFamily="2" charset="2"/>
              </a:rPr>
              <a:t> (</a:t>
            </a:r>
            <a:r>
              <a:rPr lang="es-MX" dirty="0" err="1" smtClean="0">
                <a:sym typeface="Wingdings" pitchFamily="2" charset="2"/>
              </a:rPr>
              <a:t>not</a:t>
            </a:r>
            <a:r>
              <a:rPr lang="es-MX" dirty="0" smtClean="0">
                <a:sym typeface="Wingdings" pitchFamily="2" charset="2"/>
              </a:rPr>
              <a:t> a </a:t>
            </a:r>
            <a:r>
              <a:rPr lang="es-MX" dirty="0" err="1" smtClean="0">
                <a:sym typeface="Wingdings" pitchFamily="2" charset="2"/>
              </a:rPr>
              <a:t>dipthong</a:t>
            </a:r>
            <a:r>
              <a:rPr lang="es-MX" dirty="0" smtClean="0">
                <a:sym typeface="Wingdings" pitchFamily="2" charset="2"/>
              </a:rPr>
              <a:t>!)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884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DIPTHONGS (DIPTONGOS)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924800" cy="4419600"/>
          </a:xfrm>
        </p:spPr>
        <p:txBody>
          <a:bodyPr/>
          <a:lstStyle/>
          <a:p>
            <a:pPr marL="0" indent="0">
              <a:buNone/>
            </a:pPr>
            <a:r>
              <a:rPr lang="es-MX" dirty="0" err="1" smtClean="0"/>
              <a:t>Let’s</a:t>
            </a:r>
            <a:r>
              <a:rPr lang="es-MX" dirty="0" smtClean="0"/>
              <a:t> look at “LEER” </a:t>
            </a:r>
          </a:p>
          <a:p>
            <a:pPr marL="0" indent="0">
              <a:buNone/>
            </a:pPr>
            <a:endParaRPr lang="es-MX" dirty="0">
              <a:sym typeface="Wingdings" pitchFamily="2" charset="2"/>
            </a:endParaRPr>
          </a:p>
          <a:p>
            <a:pPr marL="0" indent="0">
              <a:buNone/>
            </a:pPr>
            <a:r>
              <a:rPr lang="es-MX" dirty="0" smtClean="0">
                <a:sym typeface="Wingdings" pitchFamily="2" charset="2"/>
              </a:rPr>
              <a:t>¿Cómo se pronuncia “</a:t>
            </a:r>
            <a:r>
              <a:rPr lang="es-MX" dirty="0" err="1" smtClean="0">
                <a:sym typeface="Wingdings" pitchFamily="2" charset="2"/>
              </a:rPr>
              <a:t>leiste</a:t>
            </a:r>
            <a:r>
              <a:rPr lang="es-MX" dirty="0" smtClean="0">
                <a:sym typeface="Wingdings" pitchFamily="2" charset="2"/>
              </a:rPr>
              <a:t>”?</a:t>
            </a:r>
          </a:p>
          <a:p>
            <a:pPr marL="0" indent="0">
              <a:buNone/>
            </a:pPr>
            <a:r>
              <a:rPr lang="es-MX" dirty="0">
                <a:sym typeface="Wingdings" pitchFamily="2" charset="2"/>
              </a:rPr>
              <a:t>	</a:t>
            </a:r>
            <a:r>
              <a:rPr lang="es-MX" dirty="0" smtClean="0">
                <a:sym typeface="Wingdings" pitchFamily="2" charset="2"/>
              </a:rPr>
              <a:t>LEÍSTE</a:t>
            </a:r>
          </a:p>
          <a:p>
            <a:pPr marL="0" indent="0">
              <a:buNone/>
            </a:pPr>
            <a:r>
              <a:rPr lang="es-MX" dirty="0">
                <a:sym typeface="Wingdings" pitchFamily="2" charset="2"/>
              </a:rPr>
              <a:t>¿Cómo se pronuncia “</a:t>
            </a:r>
            <a:r>
              <a:rPr lang="es-MX" dirty="0" err="1" smtClean="0">
                <a:sym typeface="Wingdings" pitchFamily="2" charset="2"/>
              </a:rPr>
              <a:t>leimos</a:t>
            </a:r>
            <a:r>
              <a:rPr lang="es-MX" dirty="0" smtClean="0">
                <a:sym typeface="Wingdings" pitchFamily="2" charset="2"/>
              </a:rPr>
              <a:t>”?</a:t>
            </a:r>
          </a:p>
          <a:p>
            <a:pPr marL="0" indent="0">
              <a:buNone/>
            </a:pPr>
            <a:r>
              <a:rPr lang="es-MX" dirty="0">
                <a:sym typeface="Wingdings" pitchFamily="2" charset="2"/>
              </a:rPr>
              <a:t>	</a:t>
            </a:r>
            <a:r>
              <a:rPr lang="es-MX" dirty="0" smtClean="0">
                <a:sym typeface="Wingdings" pitchFamily="2" charset="2"/>
              </a:rPr>
              <a:t>LEÍMOS</a:t>
            </a:r>
          </a:p>
          <a:p>
            <a:pPr marL="0" indent="0">
              <a:buNone/>
            </a:pPr>
            <a:endParaRPr lang="es-MX" dirty="0">
              <a:sym typeface="Wingdings" pitchFamily="2" charset="2"/>
            </a:endParaRPr>
          </a:p>
          <a:p>
            <a:pPr marL="0" indent="0">
              <a:buNone/>
            </a:pPr>
            <a:r>
              <a:rPr lang="es-MX" dirty="0" err="1" smtClean="0">
                <a:sym typeface="Wingdings" pitchFamily="2" charset="2"/>
              </a:rPr>
              <a:t>We</a:t>
            </a:r>
            <a:r>
              <a:rPr lang="es-MX" dirty="0" smtClean="0">
                <a:sym typeface="Wingdings" pitchFamily="2" charset="2"/>
              </a:rPr>
              <a:t> </a:t>
            </a:r>
            <a:r>
              <a:rPr lang="es-MX" dirty="0" err="1" smtClean="0">
                <a:sym typeface="Wingdings" pitchFamily="2" charset="2"/>
              </a:rPr>
              <a:t>need</a:t>
            </a:r>
            <a:r>
              <a:rPr lang="es-MX" dirty="0" smtClean="0">
                <a:sym typeface="Wingdings" pitchFamily="2" charset="2"/>
              </a:rPr>
              <a:t> </a:t>
            </a:r>
            <a:r>
              <a:rPr lang="es-MX" dirty="0" err="1" smtClean="0">
                <a:sym typeface="Wingdings" pitchFamily="2" charset="2"/>
              </a:rPr>
              <a:t>accents</a:t>
            </a:r>
            <a:r>
              <a:rPr lang="es-MX" dirty="0" smtClean="0">
                <a:sym typeface="Wingdings" pitchFamily="2" charset="2"/>
              </a:rPr>
              <a:t> </a:t>
            </a:r>
            <a:r>
              <a:rPr lang="es-MX" dirty="0" err="1" smtClean="0">
                <a:sym typeface="Wingdings" pitchFamily="2" charset="2"/>
              </a:rPr>
              <a:t>to</a:t>
            </a:r>
            <a:r>
              <a:rPr lang="es-MX" dirty="0" smtClean="0">
                <a:sym typeface="Wingdings" pitchFamily="2" charset="2"/>
              </a:rPr>
              <a:t> </a:t>
            </a:r>
            <a:r>
              <a:rPr lang="es-MX" dirty="0" err="1" smtClean="0">
                <a:sym typeface="Wingdings" pitchFamily="2" charset="2"/>
              </a:rPr>
              <a:t>create</a:t>
            </a:r>
            <a:r>
              <a:rPr lang="es-MX" dirty="0" smtClean="0">
                <a:sym typeface="Wingdings" pitchFamily="2" charset="2"/>
              </a:rPr>
              <a:t> 2 </a:t>
            </a:r>
            <a:r>
              <a:rPr lang="es-MX" dirty="0" err="1" smtClean="0">
                <a:sym typeface="Wingdings" pitchFamily="2" charset="2"/>
              </a:rPr>
              <a:t>syllables</a:t>
            </a:r>
            <a:endParaRPr lang="es-MX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46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5400"/>
              <a:t>LEER</a:t>
            </a:r>
            <a:endParaRPr lang="en-US" sz="54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4800" dirty="0"/>
              <a:t>leí</a:t>
            </a:r>
          </a:p>
          <a:p>
            <a:pPr>
              <a:buFont typeface="Wingdings" pitchFamily="2" charset="2"/>
              <a:buNone/>
            </a:pPr>
            <a:endParaRPr lang="es-ES" sz="4800" dirty="0"/>
          </a:p>
          <a:p>
            <a:pPr>
              <a:buFont typeface="Wingdings" pitchFamily="2" charset="2"/>
              <a:buNone/>
            </a:pPr>
            <a:r>
              <a:rPr lang="es-ES" sz="4800" dirty="0"/>
              <a:t>leíste</a:t>
            </a:r>
          </a:p>
          <a:p>
            <a:pPr>
              <a:buFont typeface="Wingdings" pitchFamily="2" charset="2"/>
              <a:buNone/>
            </a:pPr>
            <a:endParaRPr lang="es-ES" sz="4800" dirty="0"/>
          </a:p>
          <a:p>
            <a:pPr>
              <a:buFont typeface="Wingdings" pitchFamily="2" charset="2"/>
              <a:buNone/>
            </a:pPr>
            <a:r>
              <a:rPr lang="es-ES" sz="4800" dirty="0"/>
              <a:t>le</a:t>
            </a:r>
            <a:r>
              <a:rPr lang="es-ES" sz="4800" dirty="0">
                <a:solidFill>
                  <a:srgbClr val="FF0000"/>
                </a:solidFill>
              </a:rPr>
              <a:t>y</a:t>
            </a:r>
            <a:r>
              <a:rPr lang="es-ES" sz="4800" dirty="0"/>
              <a:t>ó</a:t>
            </a:r>
            <a:endParaRPr lang="en-US" sz="4800" dirty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4800" dirty="0"/>
              <a:t>leímos</a:t>
            </a:r>
          </a:p>
          <a:p>
            <a:pPr>
              <a:buFont typeface="Wingdings" pitchFamily="2" charset="2"/>
              <a:buNone/>
            </a:pPr>
            <a:endParaRPr lang="es-ES" sz="4800" dirty="0"/>
          </a:p>
          <a:p>
            <a:pPr>
              <a:buFont typeface="Wingdings" pitchFamily="2" charset="2"/>
              <a:buNone/>
            </a:pPr>
            <a:r>
              <a:rPr lang="es-ES" sz="4800" dirty="0" smtClean="0"/>
              <a:t>leísteis</a:t>
            </a:r>
          </a:p>
          <a:p>
            <a:pPr>
              <a:buFont typeface="Wingdings" pitchFamily="2" charset="2"/>
              <a:buNone/>
            </a:pPr>
            <a:endParaRPr lang="es-ES" sz="4800" dirty="0"/>
          </a:p>
          <a:p>
            <a:pPr>
              <a:buFont typeface="Wingdings" pitchFamily="2" charset="2"/>
              <a:buNone/>
            </a:pPr>
            <a:r>
              <a:rPr lang="es-ES" sz="4800" dirty="0"/>
              <a:t>le</a:t>
            </a:r>
            <a:r>
              <a:rPr lang="es-ES" sz="4800" dirty="0">
                <a:solidFill>
                  <a:srgbClr val="FF0000"/>
                </a:solidFill>
              </a:rPr>
              <a:t>y</a:t>
            </a:r>
            <a:r>
              <a:rPr lang="es-ES" sz="4800" dirty="0"/>
              <a:t>eron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  <p:bldP spid="1536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5400"/>
              <a:t>CREER</a:t>
            </a:r>
            <a:endParaRPr lang="en-US" sz="54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4800" dirty="0"/>
              <a:t>creí</a:t>
            </a:r>
          </a:p>
          <a:p>
            <a:pPr>
              <a:buFont typeface="Wingdings" pitchFamily="2" charset="2"/>
              <a:buNone/>
            </a:pPr>
            <a:endParaRPr lang="es-ES" sz="4800" dirty="0"/>
          </a:p>
          <a:p>
            <a:pPr>
              <a:buFont typeface="Wingdings" pitchFamily="2" charset="2"/>
              <a:buNone/>
            </a:pPr>
            <a:r>
              <a:rPr lang="es-ES" sz="4800" dirty="0"/>
              <a:t>creíste</a:t>
            </a:r>
          </a:p>
          <a:p>
            <a:pPr>
              <a:buFont typeface="Wingdings" pitchFamily="2" charset="2"/>
              <a:buNone/>
            </a:pPr>
            <a:endParaRPr lang="es-ES" sz="4800" dirty="0"/>
          </a:p>
          <a:p>
            <a:pPr>
              <a:buFont typeface="Wingdings" pitchFamily="2" charset="2"/>
              <a:buNone/>
            </a:pPr>
            <a:r>
              <a:rPr lang="es-ES" sz="4800" dirty="0"/>
              <a:t>cre</a:t>
            </a:r>
            <a:r>
              <a:rPr lang="es-ES" sz="4800" dirty="0">
                <a:solidFill>
                  <a:srgbClr val="FF0000"/>
                </a:solidFill>
              </a:rPr>
              <a:t>y</a:t>
            </a:r>
            <a:r>
              <a:rPr lang="es-ES" sz="4800" dirty="0"/>
              <a:t>ó</a:t>
            </a:r>
            <a:endParaRPr lang="en-US" sz="4800"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4800" dirty="0"/>
              <a:t>creímos</a:t>
            </a:r>
          </a:p>
          <a:p>
            <a:pPr>
              <a:buFont typeface="Wingdings" pitchFamily="2" charset="2"/>
              <a:buNone/>
            </a:pPr>
            <a:endParaRPr lang="es-ES" sz="4800" dirty="0"/>
          </a:p>
          <a:p>
            <a:pPr>
              <a:buFont typeface="Wingdings" pitchFamily="2" charset="2"/>
              <a:buNone/>
            </a:pPr>
            <a:r>
              <a:rPr lang="es-ES" sz="4800" dirty="0" smtClean="0"/>
              <a:t>creísteis</a:t>
            </a:r>
          </a:p>
          <a:p>
            <a:pPr>
              <a:buFont typeface="Wingdings" pitchFamily="2" charset="2"/>
              <a:buNone/>
            </a:pPr>
            <a:endParaRPr lang="es-ES" sz="4800" dirty="0"/>
          </a:p>
          <a:p>
            <a:pPr>
              <a:buFont typeface="Wingdings" pitchFamily="2" charset="2"/>
              <a:buNone/>
            </a:pPr>
            <a:r>
              <a:rPr lang="es-ES" sz="4800" dirty="0"/>
              <a:t>cre</a:t>
            </a:r>
            <a:r>
              <a:rPr lang="es-ES" sz="4800" dirty="0">
                <a:solidFill>
                  <a:srgbClr val="FF0000"/>
                </a:solidFill>
              </a:rPr>
              <a:t>y</a:t>
            </a:r>
            <a:r>
              <a:rPr lang="es-ES" sz="4800" dirty="0"/>
              <a:t>eron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1638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5400"/>
              <a:t>OÍR</a:t>
            </a:r>
            <a:endParaRPr lang="en-US" sz="540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4800" dirty="0"/>
              <a:t>oí</a:t>
            </a:r>
          </a:p>
          <a:p>
            <a:pPr>
              <a:buFont typeface="Wingdings" pitchFamily="2" charset="2"/>
              <a:buNone/>
            </a:pPr>
            <a:endParaRPr lang="es-ES" sz="4800" dirty="0"/>
          </a:p>
          <a:p>
            <a:pPr>
              <a:buFont typeface="Wingdings" pitchFamily="2" charset="2"/>
              <a:buNone/>
            </a:pPr>
            <a:r>
              <a:rPr lang="es-ES" sz="4800" dirty="0"/>
              <a:t>oíste</a:t>
            </a:r>
          </a:p>
          <a:p>
            <a:pPr>
              <a:buFont typeface="Wingdings" pitchFamily="2" charset="2"/>
              <a:buNone/>
            </a:pPr>
            <a:endParaRPr lang="es-ES" sz="4800" dirty="0"/>
          </a:p>
          <a:p>
            <a:pPr>
              <a:buFont typeface="Wingdings" pitchFamily="2" charset="2"/>
              <a:buNone/>
            </a:pPr>
            <a:r>
              <a:rPr lang="es-ES" sz="4800" dirty="0"/>
              <a:t>o</a:t>
            </a:r>
            <a:r>
              <a:rPr lang="es-ES" sz="4800" dirty="0">
                <a:solidFill>
                  <a:srgbClr val="FF0000"/>
                </a:solidFill>
              </a:rPr>
              <a:t>y</a:t>
            </a:r>
            <a:r>
              <a:rPr lang="es-ES" sz="4800" dirty="0"/>
              <a:t>ó</a:t>
            </a:r>
            <a:endParaRPr lang="en-US" sz="4800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4800" dirty="0"/>
              <a:t>oímos</a:t>
            </a:r>
          </a:p>
          <a:p>
            <a:pPr>
              <a:buFont typeface="Wingdings" pitchFamily="2" charset="2"/>
              <a:buNone/>
            </a:pPr>
            <a:endParaRPr lang="es-ES" sz="4800" dirty="0"/>
          </a:p>
          <a:p>
            <a:pPr>
              <a:buFont typeface="Wingdings" pitchFamily="2" charset="2"/>
              <a:buNone/>
            </a:pPr>
            <a:r>
              <a:rPr lang="es-ES" sz="4800" dirty="0" smtClean="0"/>
              <a:t>oísteis</a:t>
            </a:r>
          </a:p>
          <a:p>
            <a:pPr>
              <a:buFont typeface="Wingdings" pitchFamily="2" charset="2"/>
              <a:buNone/>
            </a:pPr>
            <a:endParaRPr lang="es-ES" sz="4800" dirty="0"/>
          </a:p>
          <a:p>
            <a:pPr>
              <a:buFont typeface="Wingdings" pitchFamily="2" charset="2"/>
              <a:buNone/>
            </a:pPr>
            <a:r>
              <a:rPr lang="es-ES" sz="4800" dirty="0"/>
              <a:t>o</a:t>
            </a:r>
            <a:r>
              <a:rPr lang="es-ES" sz="4800" dirty="0">
                <a:solidFill>
                  <a:srgbClr val="FF0000"/>
                </a:solidFill>
              </a:rPr>
              <a:t>y</a:t>
            </a:r>
            <a:r>
              <a:rPr lang="es-ES" sz="4800" dirty="0"/>
              <a:t>eron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534</TotalTime>
  <Words>179</Words>
  <Application>Microsoft Office PowerPoint</Application>
  <PresentationFormat>On-screen Show (4:3)</PresentationFormat>
  <Paragraphs>83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Radial</vt:lpstr>
      <vt:lpstr>Preterite Verbs with i &gt; y  Stem Change</vt:lpstr>
      <vt:lpstr>Preterite i &gt; y Stem Change Verbs</vt:lpstr>
      <vt:lpstr>DESTRUIR</vt:lpstr>
      <vt:lpstr>Preterite i &gt; y Stem Change Verbs</vt:lpstr>
      <vt:lpstr>DIPTHONGS (DIPTONGOS)</vt:lpstr>
      <vt:lpstr>DIPTHONGS (DIPTONGOS)</vt:lpstr>
      <vt:lpstr>LEER</vt:lpstr>
      <vt:lpstr>CREER</vt:lpstr>
      <vt:lpstr>OÍR</vt:lpstr>
      <vt:lpstr>CAERSE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Preterite Verbs with i &gt; y  Stem Change</dc:title>
  <dc:creator>Suzanne M. Shirley</dc:creator>
  <cp:lastModifiedBy>Windows User</cp:lastModifiedBy>
  <cp:revision>7</cp:revision>
  <dcterms:created xsi:type="dcterms:W3CDTF">2006-06-06T03:26:18Z</dcterms:created>
  <dcterms:modified xsi:type="dcterms:W3CDTF">2014-11-24T17:50:34Z</dcterms:modified>
</cp:coreProperties>
</file>