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8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BF6B2B8-7703-467B-A2EB-BD68E09C5996}" type="datetimeFigureOut">
              <a:rPr/>
              <a:pPr>
                <a:defRPr/>
              </a:pPr>
              <a:t>2/27/2012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7CD2FAB-32D3-4ADA-8CC7-9BB709721B8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E61B2-58A0-4D3E-9C7F-177F616CFD9A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D1FAE-F6F9-4282-B3DA-0D2B7C2DD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3DE449-ECEB-4022-B5FC-4347980F3B98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DCEAB70-0286-4B86-8277-0E66B79F3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0292E-61C0-4205-B7EA-D92B98F9B4E7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9D20-1776-4080-AE34-702507044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01DBDB0-4682-4046-833D-7D488E400FC3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568C04-9B3B-41FA-9CD3-EE4D0B476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B441-21DF-4FCE-AEC3-73C9A182453E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B275-C132-4B3E-9EE5-3ECDFA64E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C47EC-6309-4ED6-9DAF-64E477C657BA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4902E-5377-47F4-A1F5-6C3DBC636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5589E-9531-4FF2-8396-FF2041FE6927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134E-8DA4-4C4C-9770-44133ECCB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B266E-C340-4D79-90BF-25D27CBB7979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6217A-E1F7-450A-871A-55565A195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D5EC5-3DE8-4652-B550-A8B5D7DC1190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BA74-79B5-437E-959B-806AFA5C1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6DB26B-FEC7-4D66-8079-4F12C8ADB017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FDD33C-0609-4CEE-BB07-622AEC8E8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5CA3CAE-EA1C-4B18-B4EB-2093E8EC4B79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5024AE6-C8FD-4D0B-99AA-1A42BB10F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2" r:id="rId9"/>
    <p:sldLayoutId id="2147483709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68007F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68007F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68007F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Spanish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Conjugated verbs + infinitives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1971675"/>
          </a:xfrm>
        </p:spPr>
        <p:txBody>
          <a:bodyPr/>
          <a:lstStyle/>
          <a:p>
            <a:pPr eaLnBrk="1" hangingPunct="1"/>
            <a:r>
              <a:rPr lang="en-US" dirty="0" smtClean="0"/>
              <a:t>Whenever you have a conjugated verb + an infinitive like “I’m</a:t>
            </a:r>
            <a:r>
              <a:rPr lang="en-US" dirty="0" smtClean="0">
                <a:solidFill>
                  <a:schemeClr val="accent1"/>
                </a:solidFill>
              </a:rPr>
              <a:t> going to wash</a:t>
            </a:r>
            <a:r>
              <a:rPr lang="en-US" dirty="0" smtClean="0"/>
              <a:t> </a:t>
            </a:r>
            <a:r>
              <a:rPr lang="en-US" dirty="0" smtClean="0"/>
              <a:t>them” </a:t>
            </a:r>
            <a:r>
              <a:rPr lang="en-US" dirty="0" smtClean="0"/>
              <a:t>or “He </a:t>
            </a:r>
            <a:r>
              <a:rPr lang="en-US" dirty="0" smtClean="0">
                <a:solidFill>
                  <a:schemeClr val="accent1"/>
                </a:solidFill>
              </a:rPr>
              <a:t>has to do</a:t>
            </a:r>
            <a:r>
              <a:rPr lang="en-US" dirty="0" smtClean="0"/>
              <a:t> </a:t>
            </a:r>
            <a:r>
              <a:rPr lang="en-US" dirty="0" smtClean="0"/>
              <a:t>it”, </a:t>
            </a:r>
            <a:r>
              <a:rPr lang="en-US" dirty="0" smtClean="0"/>
              <a:t>the DOP can be added to the end of the infinitive…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8200" y="3581400"/>
            <a:ext cx="6553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Ex: Los </a:t>
            </a:r>
            <a:r>
              <a:rPr lang="en-US" sz="2400" dirty="0" err="1"/>
              <a:t>voy</a:t>
            </a:r>
            <a:r>
              <a:rPr lang="en-US" sz="2400" dirty="0"/>
              <a:t> a </a:t>
            </a:r>
            <a:r>
              <a:rPr lang="en-US" sz="2400" dirty="0" err="1"/>
              <a:t>lavar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I’m going to wash them.</a:t>
            </a:r>
          </a:p>
          <a:p>
            <a:r>
              <a:rPr lang="en-US" sz="2400" dirty="0" err="1">
                <a:sym typeface="Wingdings" pitchFamily="2" charset="2"/>
              </a:rPr>
              <a:t>Voy</a:t>
            </a:r>
            <a:r>
              <a:rPr lang="en-US" sz="2400" dirty="0">
                <a:sym typeface="Wingdings" pitchFamily="2" charset="2"/>
              </a:rPr>
              <a:t> a </a:t>
            </a:r>
            <a:r>
              <a:rPr lang="en-US" sz="2400" dirty="0" err="1">
                <a:sym typeface="Wingdings" pitchFamily="2" charset="2"/>
              </a:rPr>
              <a:t>lavarlos</a:t>
            </a:r>
            <a:r>
              <a:rPr lang="en-US" sz="2400" dirty="0">
                <a:sym typeface="Wingdings" pitchFamily="2" charset="2"/>
              </a:rPr>
              <a:t>  I’m going to wash them.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This ONLY works if there is a conjugated verb AND an infinitive. 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5791200"/>
            <a:ext cx="655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***To make it easier, you can always put the DOP before the conjugated verb…you can never go wrong doing that.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160963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 smtClean="0"/>
              <a:t>We sing them. (Las </a:t>
            </a:r>
            <a:r>
              <a:rPr lang="en-US" dirty="0" err="1" smtClean="0"/>
              <a:t>canciones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They speak it. (</a:t>
            </a:r>
            <a:r>
              <a:rPr lang="en-US" dirty="0" err="1" smtClean="0"/>
              <a:t>Español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I do it. (La </a:t>
            </a:r>
            <a:r>
              <a:rPr lang="en-US" dirty="0" err="1" smtClean="0"/>
              <a:t>tarea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You remember it. (El </a:t>
            </a:r>
            <a:r>
              <a:rPr lang="en-US" dirty="0" err="1" smtClean="0"/>
              <a:t>cuento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She plays them. (los </a:t>
            </a:r>
            <a:r>
              <a:rPr lang="en-US" dirty="0" err="1" smtClean="0"/>
              <a:t>deportes</a:t>
            </a:r>
            <a:r>
              <a:rPr lang="en-US" dirty="0" smtClean="0"/>
              <a:t>)</a:t>
            </a:r>
            <a:endParaRPr lang="en-US" dirty="0" smtClean="0"/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You have to eat them. (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naranjas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0831" y="17526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Nosotros las cantamos.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667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Ellos lo hablan.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505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Yo la hago.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4196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Tú lo recuerdas.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5236513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Ella los juega.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6200" y="6172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Tú las tienes que comer / Tú tienes que comerlas.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7772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about “it”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752475"/>
          </a:xfrm>
        </p:spPr>
        <p:txBody>
          <a:bodyPr/>
          <a:lstStyle/>
          <a:p>
            <a:pPr eaLnBrk="1" hangingPunct="1"/>
            <a:r>
              <a:rPr lang="en-US" smtClean="0"/>
              <a:t>How do you say “it” in Spanish?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19400"/>
            <a:ext cx="7239000" cy="752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dirty="0">
                <a:latin typeface="+mn-lt"/>
                <a:cs typeface="+mn-cs"/>
              </a:rPr>
              <a:t>When “it” is the subject of a sentence, no word is used. It is simply implied by the verb.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4038600"/>
            <a:ext cx="723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2600">
                <a:latin typeface="Trebuchet MS" pitchFamily="34" charset="0"/>
              </a:rPr>
              <a:t>Ejemplo:</a:t>
            </a:r>
          </a:p>
          <a:p>
            <a:pPr marL="730250" lvl="1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2600">
                <a:latin typeface="Trebuchet MS" pitchFamily="34" charset="0"/>
              </a:rPr>
              <a:t> I like this book. It is interesting.</a:t>
            </a:r>
          </a:p>
          <a:p>
            <a:pPr marL="730250" lvl="1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2600">
                <a:latin typeface="Trebuchet MS" pitchFamily="34" charset="0"/>
              </a:rPr>
              <a:t>Me gusta este libro. </a:t>
            </a:r>
            <a:r>
              <a:rPr lang="en-US" sz="2600">
                <a:solidFill>
                  <a:srgbClr val="FF0000"/>
                </a:solidFill>
                <a:latin typeface="Trebuchet MS" pitchFamily="34" charset="0"/>
              </a:rPr>
              <a:t>Es</a:t>
            </a:r>
            <a:r>
              <a:rPr lang="en-US" sz="2600">
                <a:latin typeface="Trebuchet MS" pitchFamily="34" charset="0"/>
              </a:rPr>
              <a:t> interesante.</a:t>
            </a:r>
          </a:p>
        </p:txBody>
      </p:sp>
      <p:sp>
        <p:nvSpPr>
          <p:cNvPr id="6" name="Down Arrow 5"/>
          <p:cNvSpPr/>
          <p:nvPr/>
        </p:nvSpPr>
        <p:spPr>
          <a:xfrm rot="8534601">
            <a:off x="4665663" y="5380038"/>
            <a:ext cx="762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62600" y="5724216"/>
            <a:ext cx="2590800" cy="90518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US" sz="2600" dirty="0">
                <a:ln>
                  <a:solidFill>
                    <a:schemeClr val="accent1"/>
                  </a:solidFill>
                </a:ln>
                <a:latin typeface="+mn-lt"/>
                <a:cs typeface="+mn-cs"/>
              </a:rPr>
              <a:t>The word “</a:t>
            </a:r>
            <a:r>
              <a:rPr lang="en-US" sz="2600" dirty="0" err="1">
                <a:ln>
                  <a:solidFill>
                    <a:schemeClr val="accent1"/>
                  </a:solidFill>
                </a:ln>
                <a:latin typeface="+mn-lt"/>
                <a:cs typeface="+mn-cs"/>
              </a:rPr>
              <a:t>es</a:t>
            </a:r>
            <a:r>
              <a:rPr lang="en-US" sz="2600" dirty="0">
                <a:ln>
                  <a:solidFill>
                    <a:schemeClr val="accent1"/>
                  </a:solidFill>
                </a:ln>
                <a:latin typeface="+mn-lt"/>
                <a:cs typeface="+mn-cs"/>
              </a:rPr>
              <a:t>” replaces “it is”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animBg="1"/>
      <p:bldP spid="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7772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about “it”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1133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What happens when “it” is not the subject, but the </a:t>
            </a:r>
            <a:r>
              <a:rPr lang="en-US" i="1" smtClean="0">
                <a:solidFill>
                  <a:srgbClr val="FF0000"/>
                </a:solidFill>
              </a:rPr>
              <a:t>direct object</a:t>
            </a:r>
            <a:r>
              <a:rPr lang="en-US" smtClean="0"/>
              <a:t>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2667000"/>
            <a:ext cx="7239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US" sz="2600">
                <a:latin typeface="Trebuchet MS" pitchFamily="34" charset="0"/>
              </a:rPr>
              <a:t>Well, what’s a direct object?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81400"/>
            <a:ext cx="72390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dirty="0">
                <a:latin typeface="+mn-lt"/>
                <a:cs typeface="+mn-cs"/>
              </a:rPr>
              <a:t>A direct object is the part of a sentence that receives the action of the verb. </a:t>
            </a:r>
            <a:r>
              <a:rPr lang="en-US" sz="2600" u="sng" dirty="0">
                <a:solidFill>
                  <a:srgbClr val="FF0000"/>
                </a:solidFill>
                <a:latin typeface="+mn-lt"/>
                <a:cs typeface="+mn-cs"/>
              </a:rPr>
              <a:t>It is not the subject!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7772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Ejemplo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239000" cy="11334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6600" smtClean="0"/>
              <a:t>I read the book.</a:t>
            </a:r>
          </a:p>
        </p:txBody>
      </p:sp>
      <p:sp>
        <p:nvSpPr>
          <p:cNvPr id="6" name="Right Arrow 5"/>
          <p:cNvSpPr/>
          <p:nvPr/>
        </p:nvSpPr>
        <p:spPr>
          <a:xfrm rot="20040149">
            <a:off x="-106363" y="2182813"/>
            <a:ext cx="1519238" cy="1100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SUBJECT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2590800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2743200"/>
            <a:ext cx="1524000" cy="4619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VERB</a:t>
            </a:r>
          </a:p>
        </p:txBody>
      </p:sp>
      <p:sp>
        <p:nvSpPr>
          <p:cNvPr id="10" name="Oval 9"/>
          <p:cNvSpPr/>
          <p:nvPr/>
        </p:nvSpPr>
        <p:spPr>
          <a:xfrm>
            <a:off x="3657600" y="1295400"/>
            <a:ext cx="38862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Up Arrow Callout 10"/>
          <p:cNvSpPr/>
          <p:nvPr/>
        </p:nvSpPr>
        <p:spPr>
          <a:xfrm>
            <a:off x="4724400" y="3352800"/>
            <a:ext cx="1524000" cy="1905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DIRECT OBJECT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962400"/>
            <a:ext cx="40386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So what is being read?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 animBg="1"/>
      <p:bldP spid="9" grpId="0" build="allAtOnce" animBg="1"/>
      <p:bldP spid="10" grpId="0" animBg="1"/>
      <p:bldP spid="11" grpId="0" build="allAtOnce" animBg="1"/>
      <p:bldP spid="1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Identify the direct objects in the following sentences…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el </a:t>
            </a:r>
            <a:r>
              <a:rPr lang="en-US" dirty="0" err="1" smtClean="0"/>
              <a:t>bistec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compras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sacan</a:t>
            </a:r>
            <a:r>
              <a:rPr lang="en-US" dirty="0" smtClean="0"/>
              <a:t> la </a:t>
            </a:r>
            <a:r>
              <a:rPr lang="en-US" dirty="0" err="1" smtClean="0"/>
              <a:t>basura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hacemos</a:t>
            </a:r>
            <a:r>
              <a:rPr lang="en-US" dirty="0" smtClean="0"/>
              <a:t> la </a:t>
            </a:r>
            <a:r>
              <a:rPr lang="en-US" dirty="0" err="1" smtClean="0"/>
              <a:t>cama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Hablo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0" y="2590800"/>
            <a:ext cx="39624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Not all sentences have direct objects.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Ex: I read.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I am happy.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I run across the field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12096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So what happens when you want to replace the direct object with a more generic word?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3352800"/>
            <a:ext cx="723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en-US" sz="4000" dirty="0">
                <a:solidFill>
                  <a:srgbClr val="FF0000"/>
                </a:solidFill>
                <a:latin typeface="+mn-lt"/>
                <a:cs typeface="+mn-cs"/>
              </a:rPr>
              <a:t>You use a pronoun!!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endParaRPr lang="en-US" sz="26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en-US" sz="2600" dirty="0">
                <a:latin typeface="+mn-lt"/>
                <a:cs typeface="+mn-cs"/>
              </a:rPr>
              <a:t> Do you remember subject pronouns?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DOP’s…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8286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So let’s use the sentence “I read the book.”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2590800"/>
            <a:ext cx="7239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en-US" sz="2600" dirty="0">
                <a:latin typeface="+mn-lt"/>
                <a:cs typeface="+mn-cs"/>
              </a:rPr>
              <a:t>What could we say to replace “the book”?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3962400"/>
            <a:ext cx="7239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en-US" sz="2600" dirty="0">
                <a:solidFill>
                  <a:srgbClr val="FF0000"/>
                </a:solidFill>
                <a:latin typeface="+mn-lt"/>
                <a:cs typeface="+mn-cs"/>
              </a:rPr>
              <a:t>IT! </a:t>
            </a:r>
            <a:r>
              <a:rPr lang="en-US" sz="2600" dirty="0">
                <a:latin typeface="+mn-lt"/>
                <a:cs typeface="+mn-cs"/>
              </a:rPr>
              <a:t>We would say, “I read </a:t>
            </a:r>
            <a:r>
              <a:rPr lang="en-US" sz="2600" u="sng" dirty="0">
                <a:latin typeface="+mn-lt"/>
                <a:cs typeface="+mn-cs"/>
              </a:rPr>
              <a:t>it</a:t>
            </a:r>
            <a:r>
              <a:rPr lang="en-US" sz="2600" dirty="0">
                <a:latin typeface="+mn-lt"/>
                <a:cs typeface="+mn-cs"/>
              </a:rPr>
              <a:t>.”</a:t>
            </a:r>
            <a:endParaRPr lang="en-US" sz="26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6" name="Down Arrow 5"/>
          <p:cNvSpPr/>
          <p:nvPr/>
        </p:nvSpPr>
        <p:spPr>
          <a:xfrm rot="7838077">
            <a:off x="5032375" y="4154488"/>
            <a:ext cx="8382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53000" y="5715000"/>
            <a:ext cx="2514600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It is the direct object pronoun, or “DOP”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animBg="1"/>
      <p:bldP spid="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DOP’S in </a:t>
            </a:r>
            <a:r>
              <a:rPr lang="en-US" dirty="0" err="1" smtClean="0"/>
              <a:t>español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8286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There are 4 DOP’s in Spanish: MS, FS, MP, FP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2590800"/>
            <a:ext cx="7239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AutoNum type="arabicPeriod"/>
              <a:defRPr/>
            </a:pPr>
            <a:r>
              <a:rPr lang="en-US" sz="2600" dirty="0">
                <a:latin typeface="+mn-lt"/>
                <a:cs typeface="+mn-cs"/>
              </a:rPr>
              <a:t>“Lo” – (</a:t>
            </a:r>
            <a:r>
              <a:rPr lang="en-US" sz="2600" dirty="0" err="1">
                <a:latin typeface="+mn-lt"/>
                <a:cs typeface="+mn-cs"/>
              </a:rPr>
              <a:t>libro</a:t>
            </a:r>
            <a:r>
              <a:rPr lang="en-US" sz="2600" dirty="0">
                <a:latin typeface="+mn-lt"/>
                <a:cs typeface="+mn-cs"/>
              </a:rPr>
              <a:t>, </a:t>
            </a:r>
            <a:r>
              <a:rPr lang="en-US" sz="2600" dirty="0" err="1">
                <a:latin typeface="+mn-lt"/>
                <a:cs typeface="+mn-cs"/>
              </a:rPr>
              <a:t>césped</a:t>
            </a:r>
            <a:r>
              <a:rPr lang="en-US" sz="2600" dirty="0">
                <a:latin typeface="+mn-lt"/>
                <a:cs typeface="+mn-cs"/>
              </a:rPr>
              <a:t>, </a:t>
            </a:r>
            <a:r>
              <a:rPr lang="en-US" sz="2600" dirty="0" err="1">
                <a:latin typeface="+mn-lt"/>
                <a:cs typeface="+mn-cs"/>
              </a:rPr>
              <a:t>comedor</a:t>
            </a:r>
            <a:r>
              <a:rPr lang="en-US" sz="2600" dirty="0">
                <a:latin typeface="+mn-lt"/>
                <a:cs typeface="+mn-cs"/>
              </a:rPr>
              <a:t>)</a:t>
            </a:r>
          </a:p>
          <a:p>
            <a:pPr marL="514350" indent="-5143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AutoNum type="arabicPeriod"/>
              <a:defRPr/>
            </a:pPr>
            <a:r>
              <a:rPr lang="en-US" sz="2600" dirty="0">
                <a:latin typeface="+mn-lt"/>
                <a:cs typeface="+mn-cs"/>
              </a:rPr>
              <a:t>“La” – (mesa, </a:t>
            </a:r>
            <a:r>
              <a:rPr lang="en-US" sz="2600" dirty="0" err="1">
                <a:latin typeface="+mn-lt"/>
                <a:cs typeface="+mn-cs"/>
              </a:rPr>
              <a:t>basura</a:t>
            </a:r>
            <a:r>
              <a:rPr lang="en-US" sz="2600" dirty="0">
                <a:latin typeface="+mn-lt"/>
                <a:cs typeface="+mn-cs"/>
              </a:rPr>
              <a:t>, </a:t>
            </a:r>
            <a:r>
              <a:rPr lang="en-US" sz="2600" dirty="0" err="1">
                <a:latin typeface="+mn-lt"/>
                <a:cs typeface="+mn-cs"/>
              </a:rPr>
              <a:t>silla</a:t>
            </a:r>
            <a:r>
              <a:rPr lang="en-US" sz="2600" dirty="0">
                <a:latin typeface="+mn-lt"/>
                <a:cs typeface="+mn-cs"/>
              </a:rPr>
              <a:t>)</a:t>
            </a:r>
          </a:p>
          <a:p>
            <a:pPr marL="514350" indent="-5143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AutoNum type="arabicPeriod"/>
              <a:defRPr/>
            </a:pPr>
            <a:r>
              <a:rPr lang="en-US" sz="2600" dirty="0">
                <a:latin typeface="+mn-lt"/>
                <a:cs typeface="+mn-cs"/>
              </a:rPr>
              <a:t>“Los” – (</a:t>
            </a:r>
            <a:r>
              <a:rPr lang="en-US" sz="2600" dirty="0" err="1">
                <a:latin typeface="+mn-lt"/>
                <a:cs typeface="+mn-cs"/>
              </a:rPr>
              <a:t>platos</a:t>
            </a:r>
            <a:r>
              <a:rPr lang="en-US" sz="2600" dirty="0">
                <a:latin typeface="+mn-lt"/>
                <a:cs typeface="+mn-cs"/>
              </a:rPr>
              <a:t>, </a:t>
            </a:r>
            <a:r>
              <a:rPr lang="en-US" sz="2600" dirty="0" err="1">
                <a:latin typeface="+mn-lt"/>
                <a:cs typeface="+mn-cs"/>
              </a:rPr>
              <a:t>quehaceres</a:t>
            </a:r>
            <a:r>
              <a:rPr lang="en-US" sz="2600" dirty="0">
                <a:latin typeface="+mn-lt"/>
                <a:cs typeface="+mn-cs"/>
              </a:rPr>
              <a:t>, </a:t>
            </a:r>
            <a:r>
              <a:rPr lang="en-US" sz="2600" dirty="0" err="1">
                <a:latin typeface="+mn-lt"/>
                <a:cs typeface="+mn-cs"/>
              </a:rPr>
              <a:t>bolígrafos</a:t>
            </a:r>
            <a:r>
              <a:rPr lang="en-US" sz="2600" dirty="0">
                <a:latin typeface="+mn-lt"/>
                <a:cs typeface="+mn-cs"/>
              </a:rPr>
              <a:t>)</a:t>
            </a:r>
          </a:p>
          <a:p>
            <a:pPr marL="514350" indent="-5143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AutoNum type="arabicPeriod"/>
              <a:defRPr/>
            </a:pPr>
            <a:r>
              <a:rPr lang="en-US" sz="2600" dirty="0">
                <a:latin typeface="+mn-lt"/>
                <a:cs typeface="+mn-cs"/>
              </a:rPr>
              <a:t>“Las” – (</a:t>
            </a:r>
            <a:r>
              <a:rPr lang="en-US" sz="2600" dirty="0" err="1">
                <a:latin typeface="+mn-lt"/>
                <a:cs typeface="+mn-cs"/>
              </a:rPr>
              <a:t>manzanas</a:t>
            </a:r>
            <a:r>
              <a:rPr lang="en-US" sz="2600" dirty="0">
                <a:latin typeface="+mn-lt"/>
                <a:cs typeface="+mn-cs"/>
              </a:rPr>
              <a:t>, camas, </a:t>
            </a:r>
            <a:r>
              <a:rPr lang="en-US" sz="2600" dirty="0" err="1">
                <a:latin typeface="+mn-lt"/>
                <a:cs typeface="+mn-cs"/>
              </a:rPr>
              <a:t>puertas</a:t>
            </a:r>
            <a:r>
              <a:rPr lang="en-US" sz="2600" dirty="0">
                <a:latin typeface="+mn-lt"/>
                <a:cs typeface="+mn-cs"/>
              </a:rPr>
              <a:t>)</a:t>
            </a:r>
          </a:p>
          <a:p>
            <a:pPr marL="514350" indent="-5143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AutoNum type="arabicPeriod"/>
              <a:defRPr/>
            </a:pPr>
            <a:endParaRPr lang="en-US" sz="2600" dirty="0">
              <a:latin typeface="+mn-lt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4724400"/>
            <a:ext cx="5029200" cy="106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en-US" sz="2600" dirty="0" err="1">
                <a:latin typeface="+mn-lt"/>
                <a:cs typeface="+mn-cs"/>
              </a:rPr>
              <a:t>Yo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en-US" sz="2600" dirty="0" err="1">
                <a:latin typeface="+mn-lt"/>
                <a:cs typeface="+mn-cs"/>
              </a:rPr>
              <a:t>leo</a:t>
            </a:r>
            <a:r>
              <a:rPr lang="en-US" sz="2600" dirty="0">
                <a:latin typeface="+mn-lt"/>
                <a:cs typeface="+mn-cs"/>
              </a:rPr>
              <a:t> el </a:t>
            </a:r>
            <a:r>
              <a:rPr lang="en-US" sz="2600" dirty="0" err="1">
                <a:latin typeface="+mn-lt"/>
                <a:cs typeface="+mn-cs"/>
              </a:rPr>
              <a:t>libro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en-US" sz="2600" dirty="0">
                <a:latin typeface="+mn-lt"/>
                <a:cs typeface="+mn-cs"/>
                <a:sym typeface="Wingdings" pitchFamily="2" charset="2"/>
              </a:rPr>
              <a:t> I read the book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en-US" sz="2600" dirty="0" err="1">
                <a:solidFill>
                  <a:srgbClr val="FF0000"/>
                </a:solidFill>
                <a:latin typeface="+mn-lt"/>
                <a:cs typeface="+mn-cs"/>
                <a:sym typeface="Wingdings" pitchFamily="2" charset="2"/>
              </a:rPr>
              <a:t>Yo</a:t>
            </a:r>
            <a:r>
              <a:rPr lang="en-US" sz="2600" dirty="0">
                <a:solidFill>
                  <a:srgbClr val="FF0000"/>
                </a:solidFill>
                <a:latin typeface="+mn-lt"/>
                <a:cs typeface="+mn-cs"/>
                <a:sym typeface="Wingdings" pitchFamily="2" charset="2"/>
              </a:rPr>
              <a:t> lo </a:t>
            </a:r>
            <a:r>
              <a:rPr lang="en-US" sz="2600" dirty="0" err="1">
                <a:solidFill>
                  <a:srgbClr val="FF0000"/>
                </a:solidFill>
                <a:latin typeface="+mn-lt"/>
                <a:cs typeface="+mn-cs"/>
                <a:sym typeface="Wingdings" pitchFamily="2" charset="2"/>
              </a:rPr>
              <a:t>leo</a:t>
            </a:r>
            <a:r>
              <a:rPr lang="en-US" sz="2600" dirty="0">
                <a:solidFill>
                  <a:srgbClr val="FF0000"/>
                </a:solidFill>
                <a:latin typeface="+mn-lt"/>
                <a:cs typeface="+mn-cs"/>
                <a:sym typeface="Wingdings" pitchFamily="2" charset="2"/>
              </a:rPr>
              <a:t>  I read it</a:t>
            </a:r>
            <a:endParaRPr lang="en-US" sz="26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6" name="Down Arrow 5"/>
          <p:cNvSpPr/>
          <p:nvPr/>
        </p:nvSpPr>
        <p:spPr>
          <a:xfrm rot="7838077">
            <a:off x="993775" y="5449888"/>
            <a:ext cx="8382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0" y="5934075"/>
            <a:ext cx="2514600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In Spanish, the DOP goes before the conjugated verb.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 animBg="1"/>
      <p:bldP spid="6" grpId="0" animBg="1"/>
      <p:bldP spid="7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/>
              <a:t>Change the direct objects to DOP’s…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AutoNum type="arabicPeriod"/>
              <a:defRPr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pongo</a:t>
            </a:r>
            <a:r>
              <a:rPr lang="en-US" dirty="0" smtClean="0"/>
              <a:t> la mesa.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AutoNum type="arabicPeriod"/>
              <a:defRPr/>
            </a:pPr>
            <a:r>
              <a:rPr lang="en-US" dirty="0" smtClean="0"/>
              <a:t>Ella </a:t>
            </a:r>
            <a:r>
              <a:rPr lang="en-US" dirty="0" err="1" smtClean="0"/>
              <a:t>saca</a:t>
            </a:r>
            <a:r>
              <a:rPr lang="en-US" dirty="0" smtClean="0"/>
              <a:t> la </a:t>
            </a:r>
            <a:r>
              <a:rPr lang="en-US" dirty="0" err="1" smtClean="0"/>
              <a:t>basura</a:t>
            </a:r>
            <a:r>
              <a:rPr lang="en-US" dirty="0" smtClean="0"/>
              <a:t>.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AutoNum type="arabicPeriod"/>
              <a:defRPr/>
            </a:pPr>
            <a:r>
              <a:rPr lang="en-US" dirty="0" smtClean="0"/>
              <a:t>Nosotros </a:t>
            </a:r>
            <a:r>
              <a:rPr lang="en-US" dirty="0" err="1" smtClean="0"/>
              <a:t>hacemos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camas.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AutoNum type="arabicPeriod"/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lavan</a:t>
            </a:r>
            <a:r>
              <a:rPr lang="en-US" dirty="0" smtClean="0"/>
              <a:t> los </a:t>
            </a:r>
            <a:r>
              <a:rPr lang="en-US" dirty="0" err="1" smtClean="0"/>
              <a:t>platos</a:t>
            </a:r>
            <a:r>
              <a:rPr lang="en-US" dirty="0" smtClean="0"/>
              <a:t>.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AutoNum type="arabicPeriod"/>
              <a:defRPr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arreglas</a:t>
            </a:r>
            <a:r>
              <a:rPr lang="en-US" dirty="0" smtClean="0"/>
              <a:t> el </a:t>
            </a:r>
            <a:r>
              <a:rPr lang="en-US" dirty="0" err="1" smtClean="0"/>
              <a:t>cuarto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2667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Yo la pongo.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3213666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Ella la saca.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3886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Nosotros las hacemos.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4724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Ellos los lavan.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334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Tú lo arreglas.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1027</TotalTime>
  <Words>599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Direct object pronouns</vt:lpstr>
      <vt:lpstr>All about “it”</vt:lpstr>
      <vt:lpstr>All about “it”</vt:lpstr>
      <vt:lpstr>Ejemplo:</vt:lpstr>
      <vt:lpstr>Practice</vt:lpstr>
      <vt:lpstr>Direct object pronouns</vt:lpstr>
      <vt:lpstr>DOP’s…</vt:lpstr>
      <vt:lpstr>DOP’S in español</vt:lpstr>
      <vt:lpstr>Practice</vt:lpstr>
      <vt:lpstr>Conjugated verbs + infinitives</vt:lpstr>
      <vt:lpstr>Practice</vt:lpstr>
    </vt:vector>
  </TitlesOfParts>
  <Company>RRISD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Campanas – 2/24/12</dc:title>
  <dc:creator>008hodgess</dc:creator>
  <cp:lastModifiedBy>Windows User</cp:lastModifiedBy>
  <cp:revision>29</cp:revision>
  <dcterms:created xsi:type="dcterms:W3CDTF">2012-02-23T20:49:26Z</dcterms:created>
  <dcterms:modified xsi:type="dcterms:W3CDTF">2014-09-16T21:04:22Z</dcterms:modified>
</cp:coreProperties>
</file>