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BDA019-0376-4DA6-9BA6-8456B232B5C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C35EFC-B56F-4FBF-9016-D482EC96B5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Presente Progresivo/</a:t>
            </a:r>
            <a:br>
              <a:rPr lang="es-MX" dirty="0" smtClean="0"/>
            </a:br>
            <a:r>
              <a:rPr lang="es-MX" dirty="0" err="1" smtClean="0"/>
              <a:t>Present</a:t>
            </a:r>
            <a:r>
              <a:rPr lang="es-MX" dirty="0" smtClean="0"/>
              <a:t> </a:t>
            </a:r>
            <a:r>
              <a:rPr lang="es-MX" dirty="0" err="1" smtClean="0"/>
              <a:t>Progressive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Sra. </a:t>
            </a:r>
            <a:r>
              <a:rPr lang="es-MX" dirty="0" err="1" smtClean="0"/>
              <a:t>Kimbrough</a:t>
            </a:r>
            <a:endParaRPr lang="es-MX" dirty="0" smtClean="0"/>
          </a:p>
          <a:p>
            <a:r>
              <a:rPr lang="es-MX" dirty="0" err="1" smtClean="0"/>
              <a:t>Spanish</a:t>
            </a:r>
            <a:r>
              <a:rPr lang="es-MX" dirty="0" smtClean="0"/>
              <a:t> 2</a:t>
            </a:r>
          </a:p>
          <a:p>
            <a:r>
              <a:rPr lang="es-MX" dirty="0" smtClean="0"/>
              <a:t>WHS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0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s-MX" b="1" u="sng" dirty="0" err="1">
                <a:latin typeface="Segoe Print" pitchFamily="2" charset="0"/>
              </a:rPr>
              <a:t>T</a:t>
            </a:r>
            <a:r>
              <a:rPr lang="es-MX" b="1" u="sng" dirty="0" err="1" smtClean="0">
                <a:latin typeface="Segoe Print" pitchFamily="2" charset="0"/>
              </a:rPr>
              <a:t>he</a:t>
            </a:r>
            <a:r>
              <a:rPr lang="es-MX" b="1" u="sng" dirty="0" smtClean="0">
                <a:latin typeface="Segoe Print" pitchFamily="2" charset="0"/>
              </a:rPr>
              <a:t> </a:t>
            </a:r>
            <a:r>
              <a:rPr lang="es-MX" b="1" u="sng" dirty="0" err="1" smtClean="0">
                <a:latin typeface="Segoe Print" pitchFamily="2" charset="0"/>
              </a:rPr>
              <a:t>verb</a:t>
            </a:r>
            <a:r>
              <a:rPr lang="es-MX" b="1" u="sng" dirty="0" smtClean="0">
                <a:latin typeface="Segoe Print" pitchFamily="2" charset="0"/>
              </a:rPr>
              <a:t> tense </a:t>
            </a:r>
            <a:r>
              <a:rPr lang="es-MX" b="1" u="sng" dirty="0" err="1" smtClean="0">
                <a:latin typeface="Segoe Print" pitchFamily="2" charset="0"/>
              </a:rPr>
              <a:t>used</a:t>
            </a:r>
            <a:r>
              <a:rPr lang="es-MX" b="1" u="sng" dirty="0" smtClean="0">
                <a:latin typeface="Segoe Print" pitchFamily="2" charset="0"/>
              </a:rPr>
              <a:t> </a:t>
            </a:r>
            <a:r>
              <a:rPr lang="es-MX" b="1" u="sng" dirty="0" err="1" smtClean="0">
                <a:latin typeface="Segoe Print" pitchFamily="2" charset="0"/>
              </a:rPr>
              <a:t>to</a:t>
            </a:r>
            <a:r>
              <a:rPr lang="es-MX" b="1" u="sng" dirty="0" smtClean="0">
                <a:latin typeface="Segoe Print" pitchFamily="2" charset="0"/>
              </a:rPr>
              <a:t> </a:t>
            </a:r>
            <a:r>
              <a:rPr lang="es-MX" b="1" u="sng" dirty="0" err="1" smtClean="0">
                <a:latin typeface="Segoe Print" pitchFamily="2" charset="0"/>
              </a:rPr>
              <a:t>say</a:t>
            </a:r>
            <a:r>
              <a:rPr lang="es-MX" b="1" u="sng" dirty="0" smtClean="0">
                <a:latin typeface="Segoe Print" pitchFamily="2" charset="0"/>
              </a:rPr>
              <a:t> </a:t>
            </a:r>
            <a:r>
              <a:rPr lang="es-MX" b="1" u="sng" dirty="0" err="1" smtClean="0">
                <a:latin typeface="Segoe Print" pitchFamily="2" charset="0"/>
              </a:rPr>
              <a:t>what</a:t>
            </a:r>
            <a:r>
              <a:rPr lang="es-MX" b="1" u="sng" dirty="0" smtClean="0">
                <a:latin typeface="Segoe Print" pitchFamily="2" charset="0"/>
              </a:rPr>
              <a:t> </a:t>
            </a:r>
            <a:r>
              <a:rPr lang="es-MX" b="1" u="sng" dirty="0" err="1" smtClean="0">
                <a:latin typeface="Segoe Print" pitchFamily="2" charset="0"/>
              </a:rPr>
              <a:t>you</a:t>
            </a:r>
            <a:r>
              <a:rPr lang="es-MX" b="1" u="sng" dirty="0" smtClean="0">
                <a:latin typeface="Segoe Print" pitchFamily="2" charset="0"/>
              </a:rPr>
              <a:t> are </a:t>
            </a:r>
            <a:r>
              <a:rPr lang="es-MX" b="1" u="sng" dirty="0" err="1" smtClean="0">
                <a:latin typeface="Segoe Print" pitchFamily="2" charset="0"/>
              </a:rPr>
              <a:t>doing</a:t>
            </a:r>
            <a:r>
              <a:rPr lang="es-MX" b="1" u="sng" dirty="0" smtClean="0">
                <a:latin typeface="Segoe Print" pitchFamily="2" charset="0"/>
              </a:rPr>
              <a:t> RIGHT NOW</a:t>
            </a:r>
          </a:p>
          <a:p>
            <a:pPr marL="109728" indent="0" algn="ctr">
              <a:buNone/>
            </a:pPr>
            <a:endParaRPr lang="es-MX" b="1" u="sng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b="1" u="sng" dirty="0" smtClean="0">
                <a:latin typeface="Segoe Print" pitchFamily="2" charset="0"/>
              </a:rPr>
              <a:t>I am </a:t>
            </a:r>
            <a:r>
              <a:rPr lang="es-MX" b="1" u="sng" dirty="0" err="1" smtClean="0">
                <a:latin typeface="Segoe Print" pitchFamily="2" charset="0"/>
              </a:rPr>
              <a:t>singing</a:t>
            </a:r>
            <a:r>
              <a:rPr lang="es-MX" b="1" u="sng" dirty="0" smtClean="0">
                <a:latin typeface="Segoe Print" pitchFamily="2" charset="0"/>
              </a:rPr>
              <a:t>.</a:t>
            </a:r>
          </a:p>
          <a:p>
            <a:pPr marL="109728" indent="0">
              <a:buNone/>
            </a:pPr>
            <a:endParaRPr lang="es-MX" b="1" u="sng" dirty="0" smtClean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b="1" u="sng" dirty="0" err="1" smtClean="0">
                <a:latin typeface="Segoe Print" pitchFamily="2" charset="0"/>
              </a:rPr>
              <a:t>We</a:t>
            </a:r>
            <a:r>
              <a:rPr lang="es-MX" b="1" u="sng" dirty="0" smtClean="0">
                <a:latin typeface="Segoe Print" pitchFamily="2" charset="0"/>
              </a:rPr>
              <a:t> are </a:t>
            </a:r>
            <a:r>
              <a:rPr lang="es-MX" b="1" u="sng" dirty="0" err="1" smtClean="0">
                <a:latin typeface="Segoe Print" pitchFamily="2" charset="0"/>
              </a:rPr>
              <a:t>going</a:t>
            </a:r>
            <a:r>
              <a:rPr lang="es-MX" b="1" u="sng" dirty="0" smtClean="0">
                <a:latin typeface="Segoe Print" pitchFamily="2" charset="0"/>
              </a:rPr>
              <a:t>.</a:t>
            </a:r>
          </a:p>
          <a:p>
            <a:pPr marL="109728" indent="0">
              <a:buNone/>
            </a:pPr>
            <a:endParaRPr lang="es-MX" b="1" u="sng" dirty="0" smtClean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b="1" u="sng" dirty="0" smtClean="0">
                <a:latin typeface="Segoe Print" pitchFamily="2" charset="0"/>
              </a:rPr>
              <a:t>He </a:t>
            </a:r>
            <a:r>
              <a:rPr lang="es-MX" b="1" u="sng" dirty="0" err="1" smtClean="0">
                <a:latin typeface="Segoe Print" pitchFamily="2" charset="0"/>
              </a:rPr>
              <a:t>is</a:t>
            </a:r>
            <a:r>
              <a:rPr lang="es-MX" b="1" u="sng" dirty="0" smtClean="0">
                <a:latin typeface="Segoe Print" pitchFamily="2" charset="0"/>
              </a:rPr>
              <a:t> </a:t>
            </a:r>
            <a:r>
              <a:rPr lang="es-MX" b="1" u="sng" dirty="0" err="1" smtClean="0">
                <a:latin typeface="Segoe Print" pitchFamily="2" charset="0"/>
              </a:rPr>
              <a:t>doing</a:t>
            </a:r>
            <a:r>
              <a:rPr lang="es-MX" b="1" u="sng" dirty="0" smtClean="0">
                <a:latin typeface="Segoe Print" pitchFamily="2" charset="0"/>
              </a:rPr>
              <a:t>.</a:t>
            </a:r>
            <a:endParaRPr lang="en-US" b="1" u="sng" dirty="0"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>
                <a:latin typeface="Segoe Print" pitchFamily="2" charset="0"/>
              </a:rPr>
              <a:t>The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Present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Progressive</a:t>
            </a:r>
            <a:endParaRPr lang="en-US" dirty="0">
              <a:latin typeface="Segoe Print" pitchFamily="2" charset="0"/>
            </a:endParaRPr>
          </a:p>
        </p:txBody>
      </p:sp>
      <p:sp>
        <p:nvSpPr>
          <p:cNvPr id="5" name="Regular Pentagon 4"/>
          <p:cNvSpPr/>
          <p:nvPr/>
        </p:nvSpPr>
        <p:spPr>
          <a:xfrm>
            <a:off x="4038600" y="2590800"/>
            <a:ext cx="4114800" cy="22860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500" dirty="0" err="1" smtClean="0"/>
              <a:t>What</a:t>
            </a:r>
            <a:r>
              <a:rPr lang="es-MX" sz="2500" dirty="0" smtClean="0"/>
              <a:t> do </a:t>
            </a:r>
            <a:r>
              <a:rPr lang="es-MX" sz="2500" dirty="0" err="1" smtClean="0"/>
              <a:t>all</a:t>
            </a:r>
            <a:r>
              <a:rPr lang="es-MX" sz="2500" dirty="0" smtClean="0"/>
              <a:t> of </a:t>
            </a:r>
            <a:r>
              <a:rPr lang="es-MX" sz="2500" dirty="0" err="1" smtClean="0"/>
              <a:t>these</a:t>
            </a:r>
            <a:r>
              <a:rPr lang="es-MX" sz="2500" dirty="0" smtClean="0"/>
              <a:t> </a:t>
            </a:r>
            <a:r>
              <a:rPr lang="es-MX" sz="2500" dirty="0" err="1" smtClean="0"/>
              <a:t>phrases</a:t>
            </a:r>
            <a:r>
              <a:rPr lang="es-MX" sz="2500" dirty="0" smtClean="0"/>
              <a:t> </a:t>
            </a:r>
            <a:r>
              <a:rPr lang="es-MX" sz="2500" dirty="0" err="1" smtClean="0"/>
              <a:t>have</a:t>
            </a:r>
            <a:r>
              <a:rPr lang="es-MX" sz="2500" dirty="0" smtClean="0"/>
              <a:t> in </a:t>
            </a:r>
            <a:r>
              <a:rPr lang="es-MX" sz="2500" dirty="0" err="1" smtClean="0"/>
              <a:t>common</a:t>
            </a:r>
            <a:r>
              <a:rPr lang="es-MX" sz="2500" dirty="0" smtClean="0"/>
              <a:t>?</a:t>
            </a: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09800" y="3276600"/>
            <a:ext cx="76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2200" y="4191000"/>
            <a:ext cx="76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5105400"/>
            <a:ext cx="76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5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42872"/>
          </a:xfrm>
        </p:spPr>
        <p:txBody>
          <a:bodyPr/>
          <a:lstStyle/>
          <a:p>
            <a:pPr marL="109728" indent="0">
              <a:buNone/>
            </a:pPr>
            <a:r>
              <a:rPr lang="es-MX" dirty="0" err="1" smtClean="0">
                <a:latin typeface="Segoe Print" pitchFamily="2" charset="0"/>
              </a:rPr>
              <a:t>To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form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the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present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progressive</a:t>
            </a:r>
            <a:r>
              <a:rPr lang="es-MX" dirty="0" smtClean="0">
                <a:latin typeface="Segoe Print" pitchFamily="2" charset="0"/>
              </a:rPr>
              <a:t> in </a:t>
            </a:r>
            <a:r>
              <a:rPr lang="es-MX" dirty="0" err="1" smtClean="0">
                <a:latin typeface="Segoe Print" pitchFamily="2" charset="0"/>
              </a:rPr>
              <a:t>Spanish</a:t>
            </a:r>
            <a:r>
              <a:rPr lang="es-MX" dirty="0" smtClean="0">
                <a:latin typeface="Segoe Print" pitchFamily="2" charset="0"/>
              </a:rPr>
              <a:t>…</a:t>
            </a: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dirty="0" smtClean="0">
                <a:latin typeface="Segoe Print" pitchFamily="2" charset="0"/>
              </a:rPr>
              <a:t>Use a </a:t>
            </a:r>
            <a:r>
              <a:rPr lang="es-MX" dirty="0" err="1" smtClean="0">
                <a:latin typeface="Segoe Print" pitchFamily="2" charset="0"/>
              </a:rPr>
              <a:t>form</a:t>
            </a:r>
            <a:r>
              <a:rPr lang="es-MX" dirty="0" smtClean="0">
                <a:latin typeface="Segoe Print" pitchFamily="2" charset="0"/>
              </a:rPr>
              <a:t> of ESTAR</a:t>
            </a: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endParaRPr lang="en-US" dirty="0"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>
                <a:latin typeface="Segoe Print" pitchFamily="2" charset="0"/>
              </a:rPr>
              <a:t>The</a:t>
            </a:r>
            <a:r>
              <a:rPr lang="es-MX" dirty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Present</a:t>
            </a:r>
            <a:r>
              <a:rPr lang="es-MX" dirty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Progressive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575271"/>
              </p:ext>
            </p:extLst>
          </p:nvPr>
        </p:nvGraphicFramePr>
        <p:xfrm>
          <a:off x="2590800" y="3200400"/>
          <a:ext cx="4648200" cy="2861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324100"/>
              </a:tblGrid>
              <a:tr h="956733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ESTOY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ESTAMOS</a:t>
                      </a:r>
                      <a:endParaRPr lang="en-US" sz="3200" dirty="0"/>
                    </a:p>
                  </a:txBody>
                  <a:tcPr/>
                </a:tc>
              </a:tr>
              <a:tr h="948267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ESTÁS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ESTÁIS</a:t>
                      </a:r>
                      <a:endParaRPr lang="en-US" sz="3200" dirty="0"/>
                    </a:p>
                  </a:txBody>
                  <a:tcPr/>
                </a:tc>
              </a:tr>
              <a:tr h="956733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ESTÁ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ESTÁN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2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9067800" cy="3547871"/>
          </a:xfrm>
        </p:spPr>
        <p:txBody>
          <a:bodyPr/>
          <a:lstStyle/>
          <a:p>
            <a:pPr marL="109728" indent="0">
              <a:buNone/>
            </a:pPr>
            <a:r>
              <a:rPr lang="es-MX" dirty="0" err="1" smtClean="0">
                <a:latin typeface="Segoe Print" pitchFamily="2" charset="0"/>
              </a:rPr>
              <a:t>Take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whatever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is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being</a:t>
            </a:r>
            <a:r>
              <a:rPr lang="es-MX" dirty="0" smtClean="0">
                <a:latin typeface="Segoe Print" pitchFamily="2" charset="0"/>
              </a:rPr>
              <a:t> done (caminar, comer)</a:t>
            </a: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dirty="0" err="1" smtClean="0">
                <a:latin typeface="Segoe Print" pitchFamily="2" charset="0"/>
              </a:rPr>
              <a:t>Remove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the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ending</a:t>
            </a:r>
            <a:r>
              <a:rPr lang="es-MX" dirty="0" smtClean="0">
                <a:latin typeface="Segoe Print" pitchFamily="2" charset="0"/>
              </a:rPr>
              <a:t> (</a:t>
            </a:r>
            <a:r>
              <a:rPr lang="es-MX" dirty="0" err="1" smtClean="0">
                <a:latin typeface="Segoe Print" pitchFamily="2" charset="0"/>
              </a:rPr>
              <a:t>camin</a:t>
            </a:r>
            <a:r>
              <a:rPr lang="es-MX" dirty="0" smtClean="0">
                <a:latin typeface="Segoe Print" pitchFamily="2" charset="0"/>
              </a:rPr>
              <a:t>, </a:t>
            </a:r>
            <a:r>
              <a:rPr lang="es-MX" dirty="0" err="1" smtClean="0">
                <a:latin typeface="Segoe Print" pitchFamily="2" charset="0"/>
              </a:rPr>
              <a:t>com</a:t>
            </a:r>
            <a:r>
              <a:rPr lang="es-MX" dirty="0" smtClean="0">
                <a:latin typeface="Segoe Print" pitchFamily="2" charset="0"/>
              </a:rPr>
              <a:t>)</a:t>
            </a: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dirty="0" err="1" smtClean="0">
                <a:latin typeface="Segoe Print" pitchFamily="2" charset="0"/>
              </a:rPr>
              <a:t>Add</a:t>
            </a:r>
            <a:r>
              <a:rPr lang="es-MX" dirty="0" smtClean="0">
                <a:latin typeface="Segoe Print" pitchFamily="2" charset="0"/>
              </a:rPr>
              <a:t> “ando” </a:t>
            </a:r>
            <a:r>
              <a:rPr lang="es-MX" dirty="0" err="1" smtClean="0">
                <a:latin typeface="Segoe Print" pitchFamily="2" charset="0"/>
              </a:rPr>
              <a:t>or</a:t>
            </a:r>
            <a:r>
              <a:rPr lang="es-MX" dirty="0" smtClean="0">
                <a:latin typeface="Segoe Print" pitchFamily="2" charset="0"/>
              </a:rPr>
              <a:t> “</a:t>
            </a:r>
            <a:r>
              <a:rPr lang="es-MX" dirty="0" err="1" smtClean="0">
                <a:latin typeface="Segoe Print" pitchFamily="2" charset="0"/>
              </a:rPr>
              <a:t>iendo</a:t>
            </a:r>
            <a:r>
              <a:rPr lang="es-MX" dirty="0" smtClean="0">
                <a:latin typeface="Segoe Print" pitchFamily="2" charset="0"/>
              </a:rPr>
              <a:t>” </a:t>
            </a:r>
            <a:endParaRPr lang="es-MX" dirty="0" smtClean="0">
              <a:latin typeface="Segoe Print" pitchFamily="2" charset="0"/>
              <a:sym typeface="Wingdings" pitchFamily="2" charset="2"/>
            </a:endParaRPr>
          </a:p>
          <a:p>
            <a:pPr marL="109728" indent="0">
              <a:buNone/>
            </a:pPr>
            <a:endParaRPr lang="es-MX" dirty="0">
              <a:latin typeface="Segoe Print" pitchFamily="2" charset="0"/>
              <a:sym typeface="Wingdings" pitchFamily="2" charset="2"/>
            </a:endParaRPr>
          </a:p>
          <a:p>
            <a:pPr marL="109728" indent="0">
              <a:buNone/>
            </a:pPr>
            <a:r>
              <a:rPr lang="es-MX" dirty="0" smtClean="0">
                <a:latin typeface="Segoe Print" pitchFamily="2" charset="0"/>
                <a:sym typeface="Wingdings" pitchFamily="2" charset="2"/>
              </a:rPr>
              <a:t> caminando, comiendo</a:t>
            </a:r>
            <a:endParaRPr lang="es-MX" dirty="0" smtClean="0">
              <a:latin typeface="Segoe Print" pitchFamily="2" charset="0"/>
            </a:endParaRP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endParaRPr lang="en-US" dirty="0"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>
                <a:latin typeface="Segoe Print" pitchFamily="2" charset="0"/>
              </a:rPr>
              <a:t>The</a:t>
            </a:r>
            <a:r>
              <a:rPr lang="es-MX" dirty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Present</a:t>
            </a:r>
            <a:r>
              <a:rPr lang="es-MX" dirty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Progressive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0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9296400" cy="430987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s-MX" dirty="0" smtClean="0">
                <a:latin typeface="Segoe Print" pitchFamily="2" charset="0"/>
              </a:rPr>
              <a:t>So </a:t>
            </a:r>
            <a:r>
              <a:rPr lang="es-MX" dirty="0" err="1" smtClean="0">
                <a:latin typeface="Segoe Print" pitchFamily="2" charset="0"/>
              </a:rPr>
              <a:t>how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would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we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translate</a:t>
            </a:r>
            <a:r>
              <a:rPr lang="es-MX" dirty="0" smtClean="0">
                <a:latin typeface="Segoe Print" pitchFamily="2" charset="0"/>
              </a:rPr>
              <a:t>…</a:t>
            </a: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sz="5400" b="1" u="sng" dirty="0" err="1" smtClean="0">
                <a:latin typeface="Segoe Print" pitchFamily="2" charset="0"/>
              </a:rPr>
              <a:t>She</a:t>
            </a:r>
            <a:r>
              <a:rPr lang="es-MX" sz="5400" b="1" u="sng" dirty="0" smtClean="0">
                <a:latin typeface="Segoe Print" pitchFamily="2" charset="0"/>
              </a:rPr>
              <a:t> </a:t>
            </a:r>
            <a:r>
              <a:rPr lang="es-MX" sz="5400" b="1" u="sng" dirty="0" err="1" smtClean="0">
                <a:latin typeface="Segoe Print" pitchFamily="2" charset="0"/>
              </a:rPr>
              <a:t>is</a:t>
            </a:r>
            <a:r>
              <a:rPr lang="es-MX" sz="5400" b="1" u="sng" dirty="0" smtClean="0">
                <a:latin typeface="Segoe Print" pitchFamily="2" charset="0"/>
              </a:rPr>
              <a:t> </a:t>
            </a:r>
            <a:r>
              <a:rPr lang="es-MX" sz="5400" b="1" u="sng" dirty="0" err="1" smtClean="0">
                <a:latin typeface="Segoe Print" pitchFamily="2" charset="0"/>
              </a:rPr>
              <a:t>talking</a:t>
            </a:r>
            <a:endParaRPr lang="es-MX" sz="5400" b="1" u="sng" dirty="0" smtClean="0">
              <a:latin typeface="Segoe Print" pitchFamily="2" charset="0"/>
            </a:endParaRPr>
          </a:p>
          <a:p>
            <a:pPr marL="109728" indent="0">
              <a:buNone/>
            </a:pPr>
            <a:endParaRPr lang="es-MX" sz="5400" b="1" u="sng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sz="5400" b="1" dirty="0" smtClean="0">
                <a:latin typeface="Segoe Print" pitchFamily="2" charset="0"/>
              </a:rPr>
              <a:t>Ella</a:t>
            </a:r>
          </a:p>
          <a:p>
            <a:pPr marL="109728" indent="0">
              <a:buNone/>
            </a:pPr>
            <a:r>
              <a:rPr lang="es-MX" sz="5400" b="1" dirty="0" smtClean="0">
                <a:latin typeface="Segoe Print" pitchFamily="2" charset="0"/>
              </a:rPr>
              <a:t>Está</a:t>
            </a:r>
          </a:p>
          <a:p>
            <a:pPr marL="109728" indent="0">
              <a:buNone/>
            </a:pPr>
            <a:r>
              <a:rPr lang="es-MX" sz="5400" b="1" dirty="0" smtClean="0">
                <a:latin typeface="Segoe Print" pitchFamily="2" charset="0"/>
              </a:rPr>
              <a:t>Hablando</a:t>
            </a:r>
          </a:p>
          <a:p>
            <a:pPr marL="109728" indent="0">
              <a:buNone/>
            </a:pPr>
            <a:endParaRPr lang="es-MX" sz="5400" b="1" u="sng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sz="5400" b="1" u="sng" dirty="0" err="1" smtClean="0">
                <a:latin typeface="Segoe Print" pitchFamily="2" charset="0"/>
              </a:rPr>
              <a:t>She</a:t>
            </a:r>
            <a:r>
              <a:rPr lang="es-MX" sz="5400" b="1" u="sng" dirty="0" smtClean="0">
                <a:latin typeface="Segoe Print" pitchFamily="2" charset="0"/>
              </a:rPr>
              <a:t> </a:t>
            </a:r>
            <a:r>
              <a:rPr lang="es-MX" sz="5400" b="1" u="sng" dirty="0" err="1" smtClean="0">
                <a:latin typeface="Segoe Print" pitchFamily="2" charset="0"/>
              </a:rPr>
              <a:t>is</a:t>
            </a:r>
            <a:r>
              <a:rPr lang="es-MX" sz="5400" b="1" u="sng" dirty="0" smtClean="0">
                <a:latin typeface="Segoe Print" pitchFamily="2" charset="0"/>
              </a:rPr>
              <a:t> </a:t>
            </a:r>
            <a:r>
              <a:rPr lang="es-MX" sz="5400" b="1" u="sng" dirty="0" err="1" smtClean="0">
                <a:latin typeface="Segoe Print" pitchFamily="2" charset="0"/>
              </a:rPr>
              <a:t>talking</a:t>
            </a:r>
            <a:r>
              <a:rPr lang="es-MX" sz="5400" b="1" u="sng" dirty="0" smtClean="0">
                <a:latin typeface="Segoe Print" pitchFamily="2" charset="0"/>
              </a:rPr>
              <a:t> </a:t>
            </a:r>
            <a:r>
              <a:rPr lang="es-MX" sz="5400" b="1" u="sng" dirty="0" smtClean="0">
                <a:latin typeface="Segoe Print" pitchFamily="2" charset="0"/>
                <a:sym typeface="Wingdings" pitchFamily="2" charset="2"/>
              </a:rPr>
              <a:t> </a:t>
            </a:r>
            <a:r>
              <a:rPr lang="es-MX" sz="5400" b="1" u="sng" dirty="0" smtClean="0">
                <a:latin typeface="Segoe Print" pitchFamily="2" charset="0"/>
              </a:rPr>
              <a:t>Ella está hablando</a:t>
            </a:r>
            <a:r>
              <a:rPr lang="es-MX" sz="5400" b="1" u="sng" dirty="0">
                <a:latin typeface="Segoe Print" pitchFamily="2" charset="0"/>
              </a:rPr>
              <a:t>.</a:t>
            </a:r>
            <a:endParaRPr lang="es-MX" sz="5400" b="1" u="sng" dirty="0" smtClean="0">
              <a:latin typeface="Segoe Print" pitchFamily="2" charset="0"/>
            </a:endParaRP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endParaRPr lang="en-US" dirty="0"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>
                <a:latin typeface="Segoe Print" pitchFamily="2" charset="0"/>
              </a:rPr>
              <a:t>The</a:t>
            </a:r>
            <a:r>
              <a:rPr lang="es-MX" dirty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Present</a:t>
            </a:r>
            <a:r>
              <a:rPr lang="es-MX" dirty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Progressive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3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9296400" cy="43098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MX" dirty="0" smtClean="0">
                <a:latin typeface="Segoe Print" pitchFamily="2" charset="0"/>
              </a:rPr>
              <a:t>TRADUZCAN</a:t>
            </a: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dirty="0" err="1" smtClean="0">
                <a:latin typeface="Segoe Print" pitchFamily="2" charset="0"/>
              </a:rPr>
              <a:t>They</a:t>
            </a:r>
            <a:r>
              <a:rPr lang="es-MX" dirty="0" smtClean="0">
                <a:latin typeface="Segoe Print" pitchFamily="2" charset="0"/>
              </a:rPr>
              <a:t> are </a:t>
            </a:r>
            <a:r>
              <a:rPr lang="es-MX" dirty="0" err="1" smtClean="0">
                <a:latin typeface="Segoe Print" pitchFamily="2" charset="0"/>
              </a:rPr>
              <a:t>singing</a:t>
            </a:r>
            <a:r>
              <a:rPr lang="es-MX" dirty="0" smtClean="0">
                <a:latin typeface="Segoe Print" pitchFamily="2" charset="0"/>
              </a:rPr>
              <a:t>.</a:t>
            </a:r>
          </a:p>
          <a:p>
            <a:pPr marL="109728" indent="0">
              <a:buNone/>
            </a:pPr>
            <a:endParaRPr lang="es-MX" dirty="0" smtClean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dirty="0" err="1" smtClean="0">
                <a:latin typeface="Segoe Print" pitchFamily="2" charset="0"/>
              </a:rPr>
              <a:t>What</a:t>
            </a:r>
            <a:r>
              <a:rPr lang="es-MX" dirty="0" smtClean="0">
                <a:latin typeface="Segoe Print" pitchFamily="2" charset="0"/>
              </a:rPr>
              <a:t> are </a:t>
            </a:r>
            <a:r>
              <a:rPr lang="es-MX" dirty="0" err="1" smtClean="0">
                <a:latin typeface="Segoe Print" pitchFamily="2" charset="0"/>
              </a:rPr>
              <a:t>you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doing</a:t>
            </a:r>
            <a:r>
              <a:rPr lang="es-MX" dirty="0" smtClean="0">
                <a:latin typeface="Segoe Print" pitchFamily="2" charset="0"/>
              </a:rPr>
              <a:t>?</a:t>
            </a:r>
          </a:p>
          <a:p>
            <a:pPr marL="109728" indent="0">
              <a:buNone/>
            </a:pPr>
            <a:endParaRPr lang="es-MX" dirty="0" smtClean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dirty="0" err="1" smtClean="0">
                <a:latin typeface="Segoe Print" pitchFamily="2" charset="0"/>
              </a:rPr>
              <a:t>She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is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writing</a:t>
            </a:r>
            <a:r>
              <a:rPr lang="es-MX" dirty="0" smtClean="0">
                <a:latin typeface="Segoe Print" pitchFamily="2" charset="0"/>
              </a:rPr>
              <a:t>.</a:t>
            </a:r>
          </a:p>
          <a:p>
            <a:pPr marL="109728" indent="0">
              <a:buNone/>
            </a:pPr>
            <a:endParaRPr lang="es-MX" dirty="0" smtClean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dirty="0" err="1" smtClean="0">
                <a:latin typeface="Segoe Print" pitchFamily="2" charset="0"/>
              </a:rPr>
              <a:t>Y’all</a:t>
            </a:r>
            <a:r>
              <a:rPr lang="es-MX" dirty="0" smtClean="0">
                <a:latin typeface="Segoe Print" pitchFamily="2" charset="0"/>
              </a:rPr>
              <a:t> are </a:t>
            </a:r>
            <a:r>
              <a:rPr lang="es-MX" dirty="0" err="1" smtClean="0">
                <a:latin typeface="Segoe Print" pitchFamily="2" charset="0"/>
              </a:rPr>
              <a:t>dancing</a:t>
            </a:r>
            <a:r>
              <a:rPr lang="es-MX" dirty="0" smtClean="0">
                <a:latin typeface="Segoe Print" pitchFamily="2" charset="0"/>
              </a:rPr>
              <a:t>.</a:t>
            </a: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endParaRPr lang="es-MX" sz="5400" b="1" u="sng" dirty="0" smtClean="0">
              <a:latin typeface="Segoe Print" pitchFamily="2" charset="0"/>
            </a:endParaRP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endParaRPr lang="en-US" dirty="0"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>
                <a:latin typeface="Segoe Print" pitchFamily="2" charset="0"/>
              </a:rPr>
              <a:t>The</a:t>
            </a:r>
            <a:r>
              <a:rPr lang="es-MX" dirty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Present</a:t>
            </a:r>
            <a:r>
              <a:rPr lang="es-MX" dirty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Progressive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23723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FF0000"/>
                </a:solidFill>
              </a:rPr>
              <a:t>Ellos están cantando.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33629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FF0000"/>
                </a:solidFill>
              </a:rPr>
              <a:t>¿Qué estás haciendo?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2011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FF0000"/>
                </a:solidFill>
              </a:rPr>
              <a:t>Ella está escribiendo.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511558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FF0000"/>
                </a:solidFill>
              </a:rPr>
              <a:t>Uds. Están bailando/</a:t>
            </a:r>
          </a:p>
          <a:p>
            <a:r>
              <a:rPr lang="es-MX" sz="2800" dirty="0" smtClean="0">
                <a:solidFill>
                  <a:srgbClr val="FF0000"/>
                </a:solidFill>
              </a:rPr>
              <a:t>Vosotros estáis bailando.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1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9067800" cy="43860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MX" sz="3500" b="1" u="sng" dirty="0" err="1" smtClean="0">
                <a:latin typeface="Segoe Print" pitchFamily="2" charset="0"/>
              </a:rPr>
              <a:t>Reflexives</a:t>
            </a:r>
            <a:endParaRPr lang="es-MX" sz="3500" b="1" u="sng" dirty="0" smtClean="0">
              <a:latin typeface="Segoe Print" pitchFamily="2" charset="0"/>
            </a:endParaRP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dirty="0" err="1" smtClean="0">
                <a:latin typeface="Segoe Print" pitchFamily="2" charset="0"/>
              </a:rPr>
              <a:t>There</a:t>
            </a:r>
            <a:r>
              <a:rPr lang="es-MX" dirty="0" smtClean="0">
                <a:latin typeface="Segoe Print" pitchFamily="2" charset="0"/>
              </a:rPr>
              <a:t> are 2 </a:t>
            </a:r>
            <a:r>
              <a:rPr lang="es-MX" dirty="0" err="1" smtClean="0">
                <a:latin typeface="Segoe Print" pitchFamily="2" charset="0"/>
              </a:rPr>
              <a:t>options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for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reflexive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verbs</a:t>
            </a:r>
            <a:r>
              <a:rPr lang="es-MX" dirty="0" smtClean="0">
                <a:latin typeface="Segoe Print" pitchFamily="2" charset="0"/>
              </a:rPr>
              <a:t>.</a:t>
            </a: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r>
              <a:rPr lang="es-MX" dirty="0" smtClean="0">
                <a:latin typeface="Segoe Print" pitchFamily="2" charset="0"/>
              </a:rPr>
              <a:t>I am </a:t>
            </a:r>
            <a:r>
              <a:rPr lang="es-MX" dirty="0" err="1" smtClean="0">
                <a:latin typeface="Segoe Print" pitchFamily="2" charset="0"/>
              </a:rPr>
              <a:t>washing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my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face</a:t>
            </a:r>
            <a:r>
              <a:rPr lang="es-MX" dirty="0" smtClean="0">
                <a:latin typeface="Segoe Print" pitchFamily="2" charset="0"/>
              </a:rPr>
              <a:t>.</a:t>
            </a: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>
              <a:buFont typeface="Wingdings"/>
              <a:buChar char="à"/>
            </a:pPr>
            <a:r>
              <a:rPr lang="es-MX" dirty="0" smtClean="0">
                <a:latin typeface="Segoe Print" pitchFamily="2" charset="0"/>
                <a:sym typeface="Wingdings" pitchFamily="2" charset="2"/>
              </a:rPr>
              <a:t>Me estoy lavanda la cara.</a:t>
            </a:r>
          </a:p>
          <a:p>
            <a:pPr marL="109728" indent="0">
              <a:buNone/>
            </a:pPr>
            <a:endParaRPr lang="es-MX" dirty="0" smtClean="0">
              <a:latin typeface="Segoe Print" pitchFamily="2" charset="0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s-MX" dirty="0" smtClean="0">
                <a:latin typeface="Segoe Print" pitchFamily="2" charset="0"/>
                <a:sym typeface="Wingdings" pitchFamily="2" charset="2"/>
              </a:rPr>
              <a:t>Estoy lavándome la cara.</a:t>
            </a:r>
          </a:p>
          <a:p>
            <a:pPr>
              <a:buFont typeface="Wingdings"/>
              <a:buChar char="à"/>
            </a:pPr>
            <a:endParaRPr lang="es-MX" dirty="0" smtClean="0">
              <a:latin typeface="Segoe Print" pitchFamily="2" charset="0"/>
            </a:endParaRPr>
          </a:p>
          <a:p>
            <a:pPr marL="109728" indent="0">
              <a:buNone/>
            </a:pPr>
            <a:endParaRPr lang="es-MX" dirty="0">
              <a:latin typeface="Segoe Print" pitchFamily="2" charset="0"/>
            </a:endParaRPr>
          </a:p>
          <a:p>
            <a:pPr marL="109728" indent="0">
              <a:buNone/>
            </a:pPr>
            <a:endParaRPr lang="en-US" dirty="0">
              <a:latin typeface="Segoe Pri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>
                <a:latin typeface="Segoe Print" pitchFamily="2" charset="0"/>
              </a:rPr>
              <a:t>The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Present</a:t>
            </a:r>
            <a:r>
              <a:rPr lang="es-MX" dirty="0">
                <a:latin typeface="Segoe Print" pitchFamily="2" charset="0"/>
              </a:rPr>
              <a:t> </a:t>
            </a:r>
            <a:r>
              <a:rPr lang="es-MX" dirty="0" err="1">
                <a:latin typeface="Segoe Print" pitchFamily="2" charset="0"/>
              </a:rPr>
              <a:t>Progressive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rot="1725534">
            <a:off x="2625125" y="5938924"/>
            <a:ext cx="15240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0200" y="5334000"/>
            <a:ext cx="3276600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err="1" smtClean="0"/>
              <a:t>Attach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reflexive</a:t>
            </a:r>
            <a:r>
              <a:rPr lang="es-MX" dirty="0" smtClean="0"/>
              <a:t> </a:t>
            </a:r>
            <a:r>
              <a:rPr lang="es-MX" dirty="0" err="1" smtClean="0"/>
              <a:t>pronoun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end</a:t>
            </a:r>
            <a:r>
              <a:rPr lang="es-MX" dirty="0" smtClean="0"/>
              <a:t> and </a:t>
            </a:r>
            <a:r>
              <a:rPr lang="es-MX" dirty="0" err="1" smtClean="0"/>
              <a:t>add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accent</a:t>
            </a:r>
            <a:r>
              <a:rPr lang="es-MX" dirty="0" smtClean="0"/>
              <a:t> 3 </a:t>
            </a:r>
            <a:r>
              <a:rPr lang="es-MX" dirty="0" err="1" smtClean="0"/>
              <a:t>vowels</a:t>
            </a:r>
            <a:r>
              <a:rPr lang="es-MX" dirty="0" smtClean="0"/>
              <a:t> back!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3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212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El Presente Progresivo/ Present Progressive</vt:lpstr>
      <vt:lpstr>The Present Progressive</vt:lpstr>
      <vt:lpstr>The Present Progressive</vt:lpstr>
      <vt:lpstr>The Present Progressive</vt:lpstr>
      <vt:lpstr>The Present Progressive</vt:lpstr>
      <vt:lpstr>The Present Progressive</vt:lpstr>
      <vt:lpstr>The Present Progressive</vt:lpstr>
    </vt:vector>
  </TitlesOfParts>
  <Company>Eanes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Presente Progresivo/ Present Progressive</dc:title>
  <dc:creator>Windows User</dc:creator>
  <cp:lastModifiedBy>Windows User</cp:lastModifiedBy>
  <cp:revision>2</cp:revision>
  <dcterms:created xsi:type="dcterms:W3CDTF">2014-09-09T17:37:09Z</dcterms:created>
  <dcterms:modified xsi:type="dcterms:W3CDTF">2014-09-09T17:53:55Z</dcterms:modified>
</cp:coreProperties>
</file>