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1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2263D4"/>
    <a:srgbClr val="60682C"/>
    <a:srgbClr val="919163"/>
    <a:srgbClr val="AE1517"/>
    <a:srgbClr val="CC0000"/>
    <a:srgbClr val="1C7BA9"/>
    <a:srgbClr val="347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9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47" name="Picture 23" descr="rezreImaghgfe1rer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31A31C73-0786-4C27-A499-D80C85E61D53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067" name="Picture 19" descr="rezreImaghgfe1r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7544" y="1124744"/>
            <a:ext cx="451251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Ser</a:t>
            </a:r>
            <a:r>
              <a:rPr lang="fr-FR" sz="54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fr-FR" sz="54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Estar</a:t>
            </a:r>
            <a:endParaRPr lang="fr-FR" sz="5400" b="1" dirty="0" smtClean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endParaRPr lang="fr-FR" sz="5400" b="1" i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fr-FR" sz="5400" b="1" i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fr-FR" sz="5400" b="1" i="1" dirty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fr-FR" sz="5400" b="1" i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 or To </a:t>
            </a:r>
            <a:r>
              <a:rPr lang="fr-FR" sz="5400" b="1" i="1" dirty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fr-FR" sz="5400" b="1" i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e?</a:t>
            </a:r>
          </a:p>
          <a:p>
            <a:endParaRPr lang="fr-FR" sz="4400" b="1" i="1" dirty="0" smtClean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endParaRPr lang="fr-FR" sz="4400" b="1" i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fr-FR" sz="2800" i="1" dirty="0" err="1" smtClean="0">
                <a:latin typeface="Calibri" pitchFamily="34" charset="0"/>
                <a:cs typeface="Calibri" pitchFamily="34" charset="0"/>
              </a:rPr>
              <a:t>Srta</a:t>
            </a:r>
            <a:r>
              <a:rPr lang="fr-FR" sz="28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fr-FR" sz="2800" i="1" dirty="0" err="1" smtClean="0">
                <a:latin typeface="Calibri" pitchFamily="34" charset="0"/>
                <a:cs typeface="Calibri" pitchFamily="34" charset="0"/>
              </a:rPr>
              <a:t>Hodges</a:t>
            </a:r>
            <a:endParaRPr lang="fr-FR" sz="28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800" i="1" dirty="0" smtClean="0">
                <a:latin typeface="Calibri" pitchFamily="34" charset="0"/>
                <a:cs typeface="Calibri" pitchFamily="34" charset="0"/>
              </a:rPr>
              <a:t>Cedar </a:t>
            </a:r>
            <a:r>
              <a:rPr lang="fr-FR" sz="2800" i="1" dirty="0" err="1" smtClean="0">
                <a:latin typeface="Calibri" pitchFamily="34" charset="0"/>
                <a:cs typeface="Calibri" pitchFamily="34" charset="0"/>
              </a:rPr>
              <a:t>Ridge</a:t>
            </a:r>
            <a:r>
              <a:rPr lang="fr-FR" sz="2800" i="1" dirty="0" smtClean="0">
                <a:latin typeface="Calibri" pitchFamily="34" charset="0"/>
                <a:cs typeface="Calibri" pitchFamily="34" charset="0"/>
              </a:rPr>
              <a:t> High </a:t>
            </a:r>
            <a:r>
              <a:rPr lang="fr-FR" sz="2800" i="1" dirty="0" err="1" smtClean="0">
                <a:latin typeface="Calibri" pitchFamily="34" charset="0"/>
                <a:cs typeface="Calibri" pitchFamily="34" charset="0"/>
              </a:rPr>
              <a:t>School</a:t>
            </a:r>
            <a:endParaRPr lang="fr-FR" sz="28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74319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Would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you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use </a:t>
            </a:r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ser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estar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…</a:t>
            </a:r>
            <a:endParaRPr lang="fr-FR" sz="48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2988" y="1557338"/>
            <a:ext cx="7129462" cy="324008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buAutoNum type="arabicPeriod"/>
            </a:pP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Nosotros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_________ de Madrid.</a:t>
            </a:r>
          </a:p>
          <a:p>
            <a:pPr marL="514350" indent="-514350" algn="just">
              <a:buAutoNum type="arabicPeriod"/>
            </a:pP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Ana _________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enojada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Yo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_________  en la clase de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español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Tú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_________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muy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inteligente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Uds. _________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impacientes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Luis y Manuel  _________  en Argentina.</a:t>
            </a:r>
          </a:p>
          <a:p>
            <a:pPr marL="514350" indent="-514350" algn="just">
              <a:buAutoNum type="arabicPeriod"/>
            </a:pP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_________  las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tres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y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cuarto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fr-FR" sz="32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260350"/>
            <a:ext cx="2828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Conjugate</a:t>
            </a:r>
            <a:r>
              <a:rPr lang="fr-FR" sz="32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32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Ser</a:t>
            </a:r>
            <a:r>
              <a:rPr lang="fr-FR" sz="32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…</a:t>
            </a:r>
            <a:endParaRPr lang="fr-FR" sz="32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916832"/>
          <a:ext cx="6792416" cy="310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208"/>
                <a:gridCol w="3396208"/>
              </a:tblGrid>
              <a:tr h="773344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Yo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Nosotros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Tú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Él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Ella</a:t>
                      </a:r>
                    </a:p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Ud</a:t>
                      </a: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Ellos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Ellas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Uds</a:t>
                      </a: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19888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SOY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0064" y="278092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ERES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6780" y="38610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19888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SOMOS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281302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SOIS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387929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SON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4178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To Be and To Be</a:t>
            </a:r>
            <a:endParaRPr lang="fr-FR" sz="48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2988" y="1557338"/>
            <a:ext cx="7129462" cy="324008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Spanish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there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are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two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ways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to </a:t>
            </a:r>
            <a:r>
              <a:rPr lang="fr-FR" sz="2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say</a:t>
            </a:r>
            <a:r>
              <a:rPr lang="fr-FR" sz="2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‘To Be’</a:t>
            </a:r>
          </a:p>
          <a:p>
            <a:pPr algn="just"/>
            <a:endParaRPr lang="fr-FR" sz="32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32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fr-FR" sz="32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Ser</a:t>
            </a:r>
            <a:endParaRPr lang="fr-FR" sz="3200" b="1" dirty="0" smtClean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fr-FR" sz="32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32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fr-FR" sz="32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Estar</a:t>
            </a:r>
            <a:endParaRPr lang="fr-FR" sz="32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1520" y="-27384"/>
            <a:ext cx="11224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SER</a:t>
            </a:r>
            <a:endParaRPr lang="fr-FR" sz="48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63018" y="260648"/>
            <a:ext cx="7129462" cy="439194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fr-FR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Ser is used with…</a:t>
            </a:r>
          </a:p>
          <a:p>
            <a:pPr algn="just"/>
            <a:endParaRPr lang="fr-FR" sz="28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-Description (physical)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-Occupation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-Charateristics (personality)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-Time (or date)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-Origin </a:t>
            </a:r>
          </a:p>
          <a:p>
            <a:pPr algn="just"/>
            <a:endParaRPr lang="fr-FR" sz="28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-Relationship</a:t>
            </a:r>
          </a:p>
          <a:p>
            <a:pPr algn="just"/>
            <a:endParaRPr lang="fr-FR" sz="32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268760"/>
            <a:ext cx="10081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Goudy Stout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260350"/>
            <a:ext cx="31273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Conjugate Estar…</a:t>
            </a:r>
            <a:endParaRPr lang="fr-FR" sz="32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916832"/>
          <a:ext cx="6792416" cy="310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208"/>
                <a:gridCol w="3396208"/>
              </a:tblGrid>
              <a:tr h="773344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Yo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Nosotros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Tú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Él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Ella</a:t>
                      </a:r>
                    </a:p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Ud</a:t>
                      </a: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Ellos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Ellas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200" b="1" dirty="0" err="1" smtClean="0">
                          <a:latin typeface="Calibri" pitchFamily="34" charset="0"/>
                          <a:cs typeface="Calibri" pitchFamily="34" charset="0"/>
                        </a:rPr>
                        <a:t>Uds</a:t>
                      </a: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47664" y="19888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ESTOY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4505" y="278092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ESTÁS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9605" y="393305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ESTÁ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211791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ESTAMOS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278092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ESTÁIS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392797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FF0000"/>
                </a:solidFill>
              </a:rPr>
              <a:t>ESTÁN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1520" y="-27384"/>
            <a:ext cx="17400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ESTAR</a:t>
            </a:r>
            <a:endParaRPr lang="fr-FR" sz="48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63018" y="477218"/>
            <a:ext cx="7129462" cy="439194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fr-FR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Estar is used with…</a:t>
            </a:r>
          </a:p>
          <a:p>
            <a:pPr algn="just"/>
            <a:endParaRPr lang="fr-FR" sz="28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-Position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-Location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-Action in Progress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-Condition</a:t>
            </a:r>
          </a:p>
          <a:p>
            <a:pPr algn="just"/>
            <a:endParaRPr lang="fr-FR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-Emotion</a:t>
            </a:r>
          </a:p>
          <a:p>
            <a:pPr algn="just"/>
            <a:endParaRPr lang="fr-F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56323"/>
            <a:ext cx="10081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P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Goudy Stout" pitchFamily="18" charset="0"/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Goudy Stout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309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4541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Estar</a:t>
            </a:r>
            <a:endParaRPr lang="fr-FR" sz="48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2988" y="1557338"/>
            <a:ext cx="7129462" cy="324008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endParaRPr lang="fr-FR" sz="2800" b="1" dirty="0" smtClean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fr-FR" sz="32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1556792"/>
          <a:ext cx="7272808" cy="390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191"/>
                <a:gridCol w="3761617"/>
              </a:tblGrid>
              <a:tr h="1085379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Yo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Estoy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Nosotros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Estamos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Estás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85379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Él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Ella:  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Está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Ud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Ellos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Ellas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   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Están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Uds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Left-Up Arrow 4"/>
          <p:cNvSpPr/>
          <p:nvPr/>
        </p:nvSpPr>
        <p:spPr>
          <a:xfrm rot="12697323">
            <a:off x="3184280" y="290848"/>
            <a:ext cx="2232248" cy="165618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18864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accents!!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74319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Would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you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use </a:t>
            </a:r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ser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fr-FR" sz="48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estar</a:t>
            </a:r>
            <a:r>
              <a:rPr lang="fr-FR" sz="48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…</a:t>
            </a:r>
            <a:endParaRPr lang="fr-FR" sz="4800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2988" y="1557338"/>
            <a:ext cx="7129462" cy="324008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buAutoNum type="arabicPeriod"/>
            </a:pP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fr-FR" sz="25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am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from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California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fr-FR" sz="25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She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happy.</a:t>
            </a:r>
          </a:p>
          <a:p>
            <a:pPr marL="514350" indent="-514350" algn="just">
              <a:buAutoNum type="arabicPeriod"/>
            </a:pPr>
            <a:r>
              <a:rPr lang="fr-FR" sz="25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They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in class.</a:t>
            </a:r>
          </a:p>
          <a:p>
            <a:pPr marL="514350" indent="-514350" algn="just">
              <a:buAutoNum type="arabicPeriod"/>
            </a:pPr>
            <a:r>
              <a:rPr lang="fr-FR" sz="25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We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tall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It </a:t>
            </a:r>
            <a:r>
              <a:rPr lang="fr-FR" sz="25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Thursday.</a:t>
            </a:r>
          </a:p>
          <a:p>
            <a:pPr marL="514350" indent="-514350" algn="just">
              <a:buAutoNum type="arabicPeriod"/>
            </a:pP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It </a:t>
            </a:r>
            <a:r>
              <a:rPr lang="fr-FR" sz="25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3:45.</a:t>
            </a:r>
          </a:p>
          <a:p>
            <a:pPr marL="514350" indent="-514350" algn="just">
              <a:buAutoNum type="arabicPeriod"/>
            </a:pP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You </a:t>
            </a:r>
            <a:r>
              <a:rPr lang="fr-FR" sz="2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are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500" b="1" dirty="0" err="1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sick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He </a:t>
            </a:r>
            <a:r>
              <a:rPr lang="fr-FR" sz="25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fr-FR" sz="2500" b="1" dirty="0" smtClean="0">
                <a:solidFill>
                  <a:srgbClr val="34739F"/>
                </a:solidFill>
                <a:latin typeface="Calibri" pitchFamily="34" charset="0"/>
                <a:cs typeface="Calibri" pitchFamily="34" charset="0"/>
              </a:rPr>
              <a:t> in China.</a:t>
            </a:r>
          </a:p>
          <a:p>
            <a:pPr marL="514350" indent="-514350" algn="just">
              <a:buAutoNum type="arabicPeriod"/>
            </a:pPr>
            <a:endParaRPr lang="fr-FR" sz="2800" b="1" dirty="0" smtClean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fr-FR" sz="3200" b="1" dirty="0">
              <a:solidFill>
                <a:srgbClr val="34739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9644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Informal Roman" pitchFamily="66" charset="0"/>
              </a:rPr>
              <a:t>Ser</a:t>
            </a:r>
            <a:r>
              <a:rPr lang="en-US" sz="6600" b="1" dirty="0" smtClean="0">
                <a:latin typeface="Informal Roman" pitchFamily="66" charset="0"/>
              </a:rPr>
              <a:t> is PERMANENT</a:t>
            </a:r>
          </a:p>
          <a:p>
            <a:r>
              <a:rPr lang="en-US" sz="6600" b="1" dirty="0" err="1" smtClean="0">
                <a:latin typeface="Informal Roman" pitchFamily="66" charset="0"/>
              </a:rPr>
              <a:t>Estar</a:t>
            </a:r>
            <a:r>
              <a:rPr lang="en-US" sz="6600" b="1" dirty="0" smtClean="0">
                <a:latin typeface="Informal Roman" pitchFamily="66" charset="0"/>
              </a:rPr>
              <a:t> is TEMPORARY</a:t>
            </a:r>
            <a:endParaRPr lang="en-US" sz="6600" b="1" dirty="0">
              <a:latin typeface="Informal Roma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140968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Informal Roman" pitchFamily="66" charset="0"/>
              </a:rPr>
              <a:t>S</a:t>
            </a:r>
            <a:r>
              <a:rPr lang="en-US" sz="4800" dirty="0" err="1" smtClean="0">
                <a:latin typeface="Informal Roman" pitchFamily="66" charset="0"/>
              </a:rPr>
              <a:t>er</a:t>
            </a:r>
            <a:r>
              <a:rPr lang="en-US" sz="4800" dirty="0" smtClean="0">
                <a:latin typeface="Informal Roman" pitchFamily="66" charset="0"/>
              </a:rPr>
              <a:t> is a </a:t>
            </a:r>
            <a:r>
              <a:rPr lang="en-US" sz="4800" dirty="0" smtClean="0">
                <a:solidFill>
                  <a:srgbClr val="FF0000"/>
                </a:solidFill>
                <a:latin typeface="Informal Roman" pitchFamily="66" charset="0"/>
              </a:rPr>
              <a:t>S</a:t>
            </a:r>
            <a:r>
              <a:rPr lang="en-US" sz="4800" dirty="0" smtClean="0">
                <a:latin typeface="Informal Roman" pitchFamily="66" charset="0"/>
              </a:rPr>
              <a:t>harpie</a:t>
            </a:r>
            <a:endParaRPr lang="en-US" sz="4800" dirty="0">
              <a:latin typeface="Informal Roma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71174"/>
            <a:ext cx="1770584" cy="177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4686235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Informal Roman" pitchFamily="66" charset="0"/>
              </a:rPr>
              <a:t>E</a:t>
            </a:r>
            <a:r>
              <a:rPr lang="en-US" sz="4800" dirty="0" err="1" smtClean="0">
                <a:latin typeface="Informal Roman" pitchFamily="66" charset="0"/>
              </a:rPr>
              <a:t>star</a:t>
            </a:r>
            <a:r>
              <a:rPr lang="en-US" sz="4800" dirty="0" smtClean="0">
                <a:latin typeface="Informal Roman" pitchFamily="66" charset="0"/>
              </a:rPr>
              <a:t> is an </a:t>
            </a:r>
            <a:r>
              <a:rPr lang="en-US" sz="4800" dirty="0" smtClean="0">
                <a:solidFill>
                  <a:srgbClr val="FF0000"/>
                </a:solidFill>
                <a:latin typeface="Informal Roman" pitchFamily="66" charset="0"/>
              </a:rPr>
              <a:t>E</a:t>
            </a:r>
            <a:r>
              <a:rPr lang="en-US" sz="4800" dirty="0" smtClean="0">
                <a:latin typeface="Informal Roman" pitchFamily="66" charset="0"/>
              </a:rPr>
              <a:t>XPO marker</a:t>
            </a:r>
            <a:endParaRPr lang="en-US" sz="4800" dirty="0">
              <a:latin typeface="Informal Roman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77072"/>
            <a:ext cx="1753912" cy="175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33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225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Curly</dc:title>
  <dc:creator>www.powerpointstyles.com</dc:creator>
  <cp:lastModifiedBy>Windows User</cp:lastModifiedBy>
  <cp:revision>35</cp:revision>
  <dcterms:created xsi:type="dcterms:W3CDTF">2009-03-23T15:23:24Z</dcterms:created>
  <dcterms:modified xsi:type="dcterms:W3CDTF">2014-10-06T19:27:44Z</dcterms:modified>
</cp:coreProperties>
</file>